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0" r:id="rId1"/>
  </p:sldMasterIdLst>
  <p:notesMasterIdLst>
    <p:notesMasterId r:id="rId32"/>
  </p:notesMasterIdLst>
  <p:sldIdLst>
    <p:sldId id="256" r:id="rId2"/>
    <p:sldId id="257" r:id="rId3"/>
    <p:sldId id="279" r:id="rId4"/>
    <p:sldId id="261" r:id="rId5"/>
    <p:sldId id="263" r:id="rId6"/>
    <p:sldId id="264" r:id="rId7"/>
    <p:sldId id="278" r:id="rId8"/>
    <p:sldId id="268" r:id="rId9"/>
    <p:sldId id="265" r:id="rId10"/>
    <p:sldId id="266" r:id="rId11"/>
    <p:sldId id="267" r:id="rId12"/>
    <p:sldId id="269" r:id="rId13"/>
    <p:sldId id="280" r:id="rId14"/>
    <p:sldId id="270" r:id="rId15"/>
    <p:sldId id="271" r:id="rId16"/>
    <p:sldId id="272" r:id="rId17"/>
    <p:sldId id="273" r:id="rId18"/>
    <p:sldId id="274" r:id="rId19"/>
    <p:sldId id="281" r:id="rId20"/>
    <p:sldId id="282" r:id="rId21"/>
    <p:sldId id="283" r:id="rId22"/>
    <p:sldId id="275" r:id="rId23"/>
    <p:sldId id="284" r:id="rId24"/>
    <p:sldId id="285" r:id="rId25"/>
    <p:sldId id="286" r:id="rId26"/>
    <p:sldId id="287" r:id="rId27"/>
    <p:sldId id="288" r:id="rId28"/>
    <p:sldId id="289" r:id="rId29"/>
    <p:sldId id="276" r:id="rId30"/>
    <p:sldId id="277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99" autoAdjust="0"/>
    <p:restoredTop sz="94645" autoAdjust="0"/>
  </p:normalViewPr>
  <p:slideViewPr>
    <p:cSldViewPr>
      <p:cViewPr varScale="1">
        <p:scale>
          <a:sx n="68" d="100"/>
          <a:sy n="68" d="100"/>
        </p:scale>
        <p:origin x="72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BAFD3-8E8E-4AD7-8F36-3DD2ADC26BBD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0C301-582C-4F85-B0F1-AB13C2BBC6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92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0C301-582C-4F85-B0F1-AB13C2BBC6C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83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022B76-959C-4605-B65A-AE302C3A85D9}" type="datetime1">
              <a:rPr lang="ru-RU" smtClean="0"/>
              <a:t>14.11.2020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02E016-BAB8-422F-8FEF-3CAF10BE30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61C318-5585-4791-B7D0-DEB651D312A5}" type="datetime1">
              <a:rPr lang="ru-RU" smtClean="0"/>
              <a:t>14.11.2020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29062E-9E23-4DCC-B7B9-D3202B5A61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53016-6571-4355-B64A-C4FF3518BD75}" type="datetime1">
              <a:rPr lang="ru-RU" smtClean="0"/>
              <a:t>14.11.2020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3D4271-2FBF-431E-B22A-A789A0E778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771775" y="5589588"/>
            <a:ext cx="352901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04867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3"/>
          </p:nvPr>
        </p:nvSpPr>
        <p:spPr>
          <a:xfrm>
            <a:off x="1115616" y="5589240"/>
            <a:ext cx="7200000" cy="935464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172DE-77B2-481B-B08D-22B77C8ECFE7}" type="datetime1">
              <a:rPr lang="ru-RU" smtClean="0"/>
              <a:t>14.11.2020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3BB29-93BF-49EB-8604-0EAC136D40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771775" y="5589588"/>
            <a:ext cx="352901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04867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3"/>
          </p:nvPr>
        </p:nvSpPr>
        <p:spPr>
          <a:xfrm>
            <a:off x="1115616" y="5589240"/>
            <a:ext cx="7200000" cy="935464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941DC-A4AA-4F2B-965F-64964543E1A5}" type="datetime1">
              <a:rPr lang="ru-RU" smtClean="0"/>
              <a:t>14.11.2020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3AADB-A304-4BFC-9BBB-64C9B32341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771775" y="5589588"/>
            <a:ext cx="352901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04867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3"/>
          </p:nvPr>
        </p:nvSpPr>
        <p:spPr>
          <a:xfrm>
            <a:off x="1115616" y="5589240"/>
            <a:ext cx="7200000" cy="935464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5AFB4-0B63-4D2E-92D1-63919B4C95A3}" type="datetime1">
              <a:rPr lang="ru-RU" smtClean="0"/>
              <a:t>14.11.2020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FE7CE-621B-413C-9BDA-AB74ED9E77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771775" y="5589588"/>
            <a:ext cx="352901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04867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3"/>
          </p:nvPr>
        </p:nvSpPr>
        <p:spPr>
          <a:xfrm>
            <a:off x="1115616" y="5589240"/>
            <a:ext cx="7200000" cy="935464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E3620-895E-4AE5-8F28-C14F8B05CD67}" type="datetime1">
              <a:rPr lang="ru-RU" smtClean="0"/>
              <a:t>14.11.2020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BD6F7-EBE3-4393-B73F-D75B2C2E62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771775" y="5589588"/>
            <a:ext cx="352901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04867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3"/>
          </p:nvPr>
        </p:nvSpPr>
        <p:spPr>
          <a:xfrm>
            <a:off x="1115616" y="5589240"/>
            <a:ext cx="7200000" cy="935464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FA1A8-7F5E-4341-BF41-948423B25E1C}" type="datetime1">
              <a:rPr lang="ru-RU" smtClean="0"/>
              <a:t>14.11.2020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EE91E-8153-4869-8533-FA5291C226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2771775" y="5589588"/>
            <a:ext cx="352901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04867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3"/>
          </p:nvPr>
        </p:nvSpPr>
        <p:spPr>
          <a:xfrm>
            <a:off x="1115616" y="5589240"/>
            <a:ext cx="7200000" cy="935464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27770-25DB-45F3-A7F4-83D61311D8B2}" type="datetime1">
              <a:rPr lang="ru-RU" smtClean="0"/>
              <a:t>14.11.2020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6CBD7-1571-4879-A8CE-701B58F399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D664D-2313-445D-99D1-28F389529CF6}" type="datetime1">
              <a:rPr lang="ru-RU" smtClean="0"/>
              <a:t>14.11.2020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C56C4D-2B03-4980-A9E8-08AF81DD6A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E3D3D9-F0F2-4A6E-B38E-B28DB1898B48}" type="datetime1">
              <a:rPr lang="ru-RU" smtClean="0"/>
              <a:t>14.11.2020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6A74F2-5480-46D7-AFC3-AF773B5BE7E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621C6-6B92-4492-9B6E-2B7A577CA886}" type="datetime1">
              <a:rPr lang="ru-RU" smtClean="0"/>
              <a:t>14.11.2020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41A80A-DCA6-4AF7-8EFF-4C7F598A4C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4C1A70-F255-465B-8054-9DABE043A90C}" type="datetime1">
              <a:rPr lang="ru-RU" smtClean="0"/>
              <a:t>14.11.2020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DBA170-64F6-4F63-AFF1-922EB25C55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7A822B-49B0-44EA-AE2C-023067DD024A}" type="datetime1">
              <a:rPr lang="ru-RU" smtClean="0"/>
              <a:t>14.11.2020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E4F263-ADAE-4E9B-9704-DF77696003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66F5E-EAF2-4D09-B7C4-D2010D1F67B6}" type="datetime1">
              <a:rPr lang="ru-RU" smtClean="0"/>
              <a:t>14.11.2020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51B893-08B1-4735-B2A4-8A0F4B9F7B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8B82D8-2D3C-492F-B81B-ABA65EEDA3FB}" type="datetime1">
              <a:rPr lang="ru-RU" smtClean="0"/>
              <a:t>14.11.2020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51BCA-5240-4FC0-91D5-2B8F2CA499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301FCA-0353-48F9-BD1D-0A211196C961}" type="datetime1">
              <a:rPr lang="ru-RU" smtClean="0"/>
              <a:t>14.11.2020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C2E67D-B4EC-4C12-84CD-0098E64F17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678B3D-2F08-4D1E-AA0D-A799829F314E}" type="datetime1">
              <a:rPr lang="ru-RU" smtClean="0"/>
              <a:t>14.11.2020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www.caravanliga.ru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C5C798BA-9551-48D1-A5A2-EF50788C05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429000"/>
            <a:ext cx="8527707" cy="9906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/>
              <a:t>Кемпинги и кемпинговые </a:t>
            </a:r>
            <a:r>
              <a:rPr lang="ru-RU" dirty="0" smtClean="0"/>
              <a:t>стоянки</a:t>
            </a:r>
            <a:r>
              <a:rPr lang="ru-RU" dirty="0"/>
              <a:t> </a:t>
            </a:r>
            <a:r>
              <a:rPr lang="ru-RU" dirty="0" smtClean="0"/>
              <a:t>и</a:t>
            </a:r>
          </a:p>
          <a:p>
            <a:pPr algn="ctr"/>
            <a:r>
              <a:rPr lang="ru-RU" dirty="0"/>
              <a:t>и</a:t>
            </a:r>
            <a:r>
              <a:rPr lang="ru-RU" dirty="0" smtClean="0"/>
              <a:t>х роль </a:t>
            </a:r>
            <a:r>
              <a:rPr lang="ru-RU" dirty="0"/>
              <a:t>в развитии малых исторических городов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0"/>
            <a:ext cx="4107295" cy="1567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057" y="0"/>
            <a:ext cx="1616968" cy="15824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025" y="0"/>
            <a:ext cx="1829256" cy="158240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55976" y="46531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Артюхов Андрей Вячеславович </a:t>
            </a:r>
            <a:endParaRPr lang="ru-RU" dirty="0"/>
          </a:p>
          <a:p>
            <a:r>
              <a:rPr lang="ru-RU" dirty="0"/>
              <a:t>Президент МОО «Лига Караванеров»</a:t>
            </a:r>
          </a:p>
          <a:p>
            <a:r>
              <a:rPr lang="ru-RU" dirty="0" smtClean="0"/>
              <a:t>Руководитель Комитета по развитию автотуризма и кемпингов ОСИГ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0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76672"/>
            <a:ext cx="8496944" cy="55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94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4562039" cy="45620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378" y="1052736"/>
            <a:ext cx="4555622" cy="45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0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9497"/>
            <a:ext cx="8568952" cy="57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63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32656"/>
            <a:ext cx="4211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Проект – «Города Попутчики» Франция</a:t>
            </a:r>
          </a:p>
          <a:p>
            <a:r>
              <a:rPr lang="ru-RU" dirty="0" smtClean="0"/>
              <a:t>Совместный проект Министерства Экологии Франции и муниципалитетов малых городов. Проект развиваем малые города расположенные вдоль автомагистралей. Города предлагают </a:t>
            </a:r>
            <a:r>
              <a:rPr lang="ru-RU" dirty="0" err="1" smtClean="0"/>
              <a:t>автопутешестевеникам</a:t>
            </a:r>
            <a:r>
              <a:rPr lang="ru-RU" dirty="0" smtClean="0"/>
              <a:t> отдых или ночевку, сувениры, местную продукцию и питание в кафе и ресторанах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99" y="2993563"/>
            <a:ext cx="3780853" cy="3866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40286"/>
            <a:ext cx="4829762" cy="65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31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" y="532271"/>
            <a:ext cx="9120133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62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8670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08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5355"/>
            <a:ext cx="9130761" cy="432048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44126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Кемпинговая стоянка и мотель – Блинная гора (Сергиев Посад)</a:t>
            </a:r>
          </a:p>
          <a:p>
            <a:r>
              <a:rPr lang="ru-RU" dirty="0" smtClean="0"/>
              <a:t>Проект реализован при технической поддержке клуба «Лига Караванеров»</a:t>
            </a:r>
          </a:p>
          <a:p>
            <a:r>
              <a:rPr lang="ru-RU" dirty="0" smtClean="0"/>
              <a:t>На территории 3500 </a:t>
            </a:r>
            <a:r>
              <a:rPr lang="ru-RU" dirty="0" err="1" smtClean="0"/>
              <a:t>кв.м</a:t>
            </a:r>
            <a:r>
              <a:rPr lang="ru-RU" dirty="0" smtClean="0"/>
              <a:t>. размещается </a:t>
            </a:r>
            <a:r>
              <a:rPr lang="ru-RU" dirty="0" err="1" smtClean="0"/>
              <a:t>кемп</a:t>
            </a:r>
            <a:r>
              <a:rPr lang="ru-RU" dirty="0" smtClean="0"/>
              <a:t> стоянка на 10-15 </a:t>
            </a:r>
            <a:r>
              <a:rPr lang="ru-RU" dirty="0" err="1" smtClean="0"/>
              <a:t>автодомов</a:t>
            </a:r>
            <a:r>
              <a:rPr lang="ru-RU" dirty="0" smtClean="0"/>
              <a:t> и 3 мобильных домика (дуплекса) для размещения 12 семей. Объекты инфраструктуры : кафе, </a:t>
            </a:r>
            <a:r>
              <a:rPr lang="ru-RU" dirty="0" err="1" smtClean="0"/>
              <a:t>сан.узлы</a:t>
            </a:r>
            <a:r>
              <a:rPr lang="ru-RU" dirty="0" smtClean="0"/>
              <a:t>. Подключение к электричеству, залив чистой воды, слив грязной воды и капсулы биотуалета</a:t>
            </a:r>
          </a:p>
          <a:p>
            <a:r>
              <a:rPr lang="ru-RU" dirty="0" smtClean="0"/>
              <a:t>Работает и в формате стоянки для легковых автомобилей и туристических автобусов.</a:t>
            </a:r>
          </a:p>
        </p:txBody>
      </p:sp>
    </p:spTree>
    <p:extLst>
      <p:ext uri="{BB962C8B-B14F-4D97-AF65-F5344CB8AC3E}">
        <p14:creationId xmlns:p14="http://schemas.microsoft.com/office/powerpoint/2010/main" val="442359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893"/>
            <a:ext cx="4499992" cy="3374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48773"/>
            <a:ext cx="4644008" cy="3437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3789040"/>
            <a:ext cx="6118716" cy="3068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774" y="3791446"/>
            <a:ext cx="3072650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56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7" y="1701223"/>
            <a:ext cx="9144000" cy="51549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736" y="404664"/>
            <a:ext cx="9128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Городской кемпинг «У Кремля» г. Коломна. Проект компании </a:t>
            </a:r>
            <a:r>
              <a:rPr lang="ru-RU" dirty="0" err="1" smtClean="0"/>
              <a:t>Автокемпер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Кемпинг предоставляет полный спектр услуг для </a:t>
            </a:r>
            <a:r>
              <a:rPr lang="ru-RU" dirty="0" err="1" smtClean="0"/>
              <a:t>автопутешественников</a:t>
            </a:r>
            <a:r>
              <a:rPr lang="ru-RU" dirty="0" smtClean="0"/>
              <a:t> и караванеров. Размещение на оборудованных питчах или в мобильных домиках разных категорий. Концепция кемпинга позволяет менять варианты с размещения в зависимости от спроса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742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92772"/>
            <a:ext cx="8447322" cy="633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26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252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Кемпинговая стоянка – охраняемая территория предоставляющая комплекс услуг для размещения </a:t>
            </a:r>
            <a:r>
              <a:rPr lang="ru-RU" dirty="0" err="1"/>
              <a:t>автопутешественников</a:t>
            </a:r>
            <a:r>
              <a:rPr lang="ru-RU" dirty="0"/>
              <a:t>, караванеров и экскурсионных автобусов. </a:t>
            </a:r>
          </a:p>
          <a:p>
            <a:r>
              <a:rPr lang="ru-RU" dirty="0"/>
              <a:t>Техническое оснащение и инфраструктура кемпинговых стоянок обычно несколько проще и менее затратная, чем при организации кемпингов.</a:t>
            </a:r>
          </a:p>
          <a:p>
            <a:r>
              <a:rPr lang="ru-RU" dirty="0"/>
              <a:t>Примеры организации и использования кемпинговых стоянок:</a:t>
            </a:r>
          </a:p>
          <a:p>
            <a:r>
              <a:rPr lang="ru-RU" dirty="0" smtClean="0"/>
              <a:t>- В </a:t>
            </a:r>
            <a:r>
              <a:rPr lang="ru-RU" dirty="0"/>
              <a:t>составе многофункциональных комплексов придорожного сервиса</a:t>
            </a:r>
          </a:p>
          <a:p>
            <a:r>
              <a:rPr lang="ru-RU" dirty="0" smtClean="0"/>
              <a:t>- На </a:t>
            </a:r>
            <a:r>
              <a:rPr lang="ru-RU" dirty="0"/>
              <a:t>свободной территории отелей, крупных стадионов, аквапарков и учреждений </a:t>
            </a:r>
            <a:r>
              <a:rPr lang="ru-RU" dirty="0" err="1"/>
              <a:t>саноторно</a:t>
            </a:r>
            <a:r>
              <a:rPr lang="ru-RU" dirty="0"/>
              <a:t>-курортного комплекса.</a:t>
            </a:r>
          </a:p>
          <a:p>
            <a:r>
              <a:rPr lang="ru-RU" dirty="0" smtClean="0"/>
              <a:t>- Как </a:t>
            </a:r>
            <a:r>
              <a:rPr lang="ru-RU" dirty="0"/>
              <a:t>стоянки у туристических объектов : </a:t>
            </a:r>
            <a:r>
              <a:rPr lang="ru-RU" dirty="0" err="1"/>
              <a:t>агроусадьбы</a:t>
            </a:r>
            <a:r>
              <a:rPr lang="ru-RU" dirty="0"/>
              <a:t>, монастыри, исторические усадьбы, </a:t>
            </a:r>
            <a:r>
              <a:rPr lang="ru-RU" dirty="0" smtClean="0"/>
              <a:t>музеи, частные </a:t>
            </a:r>
            <a:r>
              <a:rPr lang="ru-RU" dirty="0"/>
              <a:t>и муниципальные городские стоянки.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338" y="3194977"/>
            <a:ext cx="4379662" cy="3289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4978"/>
            <a:ext cx="4922129" cy="328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5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620688"/>
            <a:ext cx="83529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Кемпинги и кемпинговые стоянки - экономика для инвестора и города</a:t>
            </a:r>
          </a:p>
          <a:p>
            <a:endParaRPr lang="ru-RU" dirty="0"/>
          </a:p>
          <a:p>
            <a:r>
              <a:rPr lang="ru-RU" dirty="0" smtClean="0"/>
              <a:t>Кемпинги и кемпинговые стоянки, как объекты инфраструктуры и средства размещение для </a:t>
            </a:r>
            <a:r>
              <a:rPr lang="ru-RU" dirty="0" err="1" smtClean="0"/>
              <a:t>автопутешественников</a:t>
            </a:r>
            <a:r>
              <a:rPr lang="ru-RU" dirty="0" smtClean="0"/>
              <a:t> и караванеров в малых исторических городах экономически целесообразно размещать в составе существующих или планируемых объектов, с готовой инженерной инфраструктурой:</a:t>
            </a:r>
          </a:p>
          <a:p>
            <a:r>
              <a:rPr lang="ru-RU" dirty="0" smtClean="0"/>
              <a:t>- на </a:t>
            </a:r>
            <a:r>
              <a:rPr lang="ru-RU" dirty="0"/>
              <a:t>свободной территории отелей, </a:t>
            </a:r>
            <a:r>
              <a:rPr lang="ru-RU" dirty="0" smtClean="0"/>
              <a:t>стадионов и спортивных комплексов, яхт-клубов, </a:t>
            </a:r>
            <a:r>
              <a:rPr lang="ru-RU" dirty="0"/>
              <a:t>аквапарков и учреждений </a:t>
            </a:r>
            <a:r>
              <a:rPr lang="ru-RU" dirty="0" smtClean="0"/>
              <a:t>санаторно-курортного </a:t>
            </a:r>
            <a:r>
              <a:rPr lang="ru-RU" dirty="0"/>
              <a:t>комплекса.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На основной или прилегающей территории </a:t>
            </a:r>
            <a:r>
              <a:rPr lang="ru-RU" dirty="0" err="1" smtClean="0"/>
              <a:t>тур.объектов</a:t>
            </a:r>
            <a:r>
              <a:rPr lang="ru-RU" dirty="0" smtClean="0"/>
              <a:t> или  как отдельная рекреационная зона в составе гостевой парковки в непосредственной близости от туристических </a:t>
            </a:r>
            <a:r>
              <a:rPr lang="ru-RU" dirty="0"/>
              <a:t>объектов : </a:t>
            </a:r>
            <a:r>
              <a:rPr lang="ru-RU" dirty="0" err="1" smtClean="0"/>
              <a:t>агро</a:t>
            </a:r>
            <a:r>
              <a:rPr lang="ru-RU" dirty="0" smtClean="0"/>
              <a:t> усадьбы</a:t>
            </a:r>
            <a:r>
              <a:rPr lang="ru-RU" dirty="0"/>
              <a:t>, монастыри, исторические усадьбы, музеи, 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Как отдельная рекреационная зона в составе частных или муниципальных городских парковок</a:t>
            </a:r>
          </a:p>
          <a:p>
            <a:r>
              <a:rPr lang="ru-RU" dirty="0" smtClean="0"/>
              <a:t>Минимальная необходимая площадь участка для создания кемпинга или кемпинговой стоянки, как бизнес модели, – от 3000 – 5000 </a:t>
            </a:r>
            <a:r>
              <a:rPr lang="ru-RU" dirty="0" err="1" smtClean="0"/>
              <a:t>кв.м</a:t>
            </a:r>
            <a:r>
              <a:rPr lang="ru-RU" dirty="0" smtClean="0"/>
              <a:t>. Этой площади достаточно для создания 15-20 мест размещения с учетом внутренних дорог, сервисной зоны и санитарных модулей.</a:t>
            </a:r>
          </a:p>
          <a:p>
            <a:r>
              <a:rPr lang="ru-RU" dirty="0" smtClean="0"/>
              <a:t>Напомню, что территория кемпинговой стоянки может быть использована и для временной парковки тур. автобусов, привозящих экскурсионные группы.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8068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20688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Тарифы на размещение в кемпинге: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не выше 1000 – 1200 рублей за 1 семью с </a:t>
            </a:r>
            <a:r>
              <a:rPr lang="ru-RU" dirty="0" err="1" smtClean="0"/>
              <a:t>автодомом</a:t>
            </a:r>
            <a:r>
              <a:rPr lang="ru-RU" dirty="0" smtClean="0"/>
              <a:t> или караваном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не выше 800 – 1000 рублей за 1 семью авто + палатка</a:t>
            </a:r>
          </a:p>
          <a:p>
            <a:endParaRPr lang="ru-RU" dirty="0" smtClean="0"/>
          </a:p>
          <a:p>
            <a:r>
              <a:rPr lang="ru-RU" dirty="0" smtClean="0"/>
              <a:t>Тарифы на размещение на территории кемпинговой стоянки : </a:t>
            </a:r>
          </a:p>
          <a:p>
            <a:r>
              <a:rPr lang="ru-RU" dirty="0" smtClean="0"/>
              <a:t>(возможно введение почасовой оплаты для гостей, которые приезжают только для знакомства с городом, без ночевки)</a:t>
            </a:r>
          </a:p>
          <a:p>
            <a:r>
              <a:rPr lang="ru-RU" dirty="0" smtClean="0"/>
              <a:t> - Почасовой </a:t>
            </a:r>
            <a:r>
              <a:rPr lang="ru-RU" dirty="0"/>
              <a:t>тариф – 80-100 руб. в час</a:t>
            </a:r>
          </a:p>
          <a:p>
            <a:r>
              <a:rPr lang="ru-RU" dirty="0" smtClean="0"/>
              <a:t>Суточный тариф с ночевкой- не выше 500 – 700 руб. за 1 семью </a:t>
            </a:r>
          </a:p>
          <a:p>
            <a:endParaRPr lang="ru-RU" dirty="0"/>
          </a:p>
          <a:p>
            <a:r>
              <a:rPr lang="ru-RU" dirty="0" smtClean="0"/>
              <a:t>Статистика расходов 1 семьи из Европы – 2 взрослых + </a:t>
            </a:r>
            <a:r>
              <a:rPr lang="ru-RU" dirty="0" err="1" smtClean="0"/>
              <a:t>автодом</a:t>
            </a:r>
            <a:r>
              <a:rPr lang="ru-RU" dirty="0" smtClean="0"/>
              <a:t> или караван во время путешествия по России 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10 – 15 евро на кемпинги или кемпинговые стоянки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40 евро на музеи и экскурсионные программы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50 евро на рестораны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40 евро на сувениры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Расходы на топливо и продукты питания – 50 евро.</a:t>
            </a:r>
          </a:p>
          <a:p>
            <a:r>
              <a:rPr lang="ru-RU" dirty="0" smtClean="0"/>
              <a:t>Общая ежедневная сумма расходов 1 семьи составляет – до 200 евро</a:t>
            </a:r>
          </a:p>
          <a:p>
            <a:r>
              <a:rPr lang="ru-RU" dirty="0" smtClean="0"/>
              <a:t>Средняя продолжительность путешествия по России – 21 – 26 дней.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5277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764704"/>
            <a:ext cx="85324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Оборудованные кемпинги и кемпинговые стоянки в малых и исторических городах успешно работают :  Суздаль, Ярославль, Кострома, Петрозаводск, Сортавала, Беломорск, 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Перспективные локации : Плес, Ростов Великий, Рыбинск, Тутаев, Углич, Нерехта, Вятское, Шуя, Палех, Александров, Муром, Гороховец, Осташков, Вышний Волочек, Торжок, Валдай, Великий Новгород, Старая Ладога, Волоколамск, Каргополь, Устюжна, Тотьма, </a:t>
            </a:r>
            <a:r>
              <a:rPr lang="ru-RU" dirty="0" smtClean="0"/>
              <a:t>Кириллов, Городец</a:t>
            </a:r>
            <a:r>
              <a:rPr lang="ru-RU" dirty="0" smtClean="0"/>
              <a:t>, Семенов, </a:t>
            </a:r>
            <a:r>
              <a:rPr lang="ru-RU" dirty="0" err="1" smtClean="0"/>
              <a:t>Лысково</a:t>
            </a:r>
            <a:r>
              <a:rPr lang="ru-RU" dirty="0" smtClean="0"/>
              <a:t>, Козьмодемьянск, Елабуга, Сарапул, Бирск, Венев, Богородицк, Ефремов, Задонск, Рамонь, Бобров, Павловск, Борисоглебск, станица </a:t>
            </a:r>
            <a:r>
              <a:rPr lang="ru-RU" dirty="0" err="1" smtClean="0"/>
              <a:t>Старочеркасская</a:t>
            </a:r>
            <a:r>
              <a:rPr lang="ru-RU" dirty="0" smtClean="0"/>
              <a:t>,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839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12"/>
            <a:ext cx="91440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50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2613"/>
            <a:ext cx="8407183" cy="630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61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49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75"/>
            <a:ext cx="91440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64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1" y="599389"/>
            <a:ext cx="9157751" cy="59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04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" y="404664"/>
            <a:ext cx="9113702" cy="633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49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627" y="662956"/>
            <a:ext cx="5538757" cy="27693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627" y="3712402"/>
            <a:ext cx="5551373" cy="2910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4" y="534169"/>
            <a:ext cx="3428281" cy="608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91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23" y="512675"/>
            <a:ext cx="4735088" cy="3132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24" y="3645024"/>
            <a:ext cx="4757544" cy="31951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057" y="512675"/>
            <a:ext cx="4516605" cy="30947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782" y="3548800"/>
            <a:ext cx="4391218" cy="329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272"/>
            <a:ext cx="9144000" cy="514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3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4066384" cy="31762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274" y="382071"/>
            <a:ext cx="4950381" cy="34079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6785"/>
            <a:ext cx="5076056" cy="3521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259058"/>
            <a:ext cx="4036821" cy="359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0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04664"/>
            <a:ext cx="8568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Теперь подробнее о том как устроена кемпинговая </a:t>
            </a:r>
            <a:r>
              <a:rPr lang="ru-RU" dirty="0" smtClean="0"/>
              <a:t>стоянка</a:t>
            </a:r>
            <a:endParaRPr lang="ru-RU" dirty="0"/>
          </a:p>
          <a:p>
            <a:r>
              <a:rPr lang="ru-RU" dirty="0"/>
              <a:t>Обычно кемпинговые стоянки вблизи туристических объектов рассчитаны на </a:t>
            </a:r>
            <a:r>
              <a:rPr lang="ru-RU" dirty="0" smtClean="0"/>
              <a:t>15 </a:t>
            </a:r>
            <a:r>
              <a:rPr lang="ru-RU" dirty="0"/>
              <a:t>– 20 </a:t>
            </a:r>
            <a:r>
              <a:rPr lang="ru-RU" dirty="0" smtClean="0"/>
              <a:t>парковочных мест. </a:t>
            </a:r>
            <a:r>
              <a:rPr lang="ru-RU" dirty="0"/>
              <a:t>Площадь одного парковочного места не более 50-60 </a:t>
            </a:r>
            <a:r>
              <a:rPr lang="ru-RU" dirty="0" err="1"/>
              <a:t>кв.м</a:t>
            </a:r>
            <a:r>
              <a:rPr lang="ru-RU" dirty="0"/>
              <a:t>. Общая площадь участка для кемпинговой стоянки от 3 000 до 5 000 </a:t>
            </a:r>
            <a:r>
              <a:rPr lang="ru-RU" dirty="0" err="1"/>
              <a:t>кв</a:t>
            </a:r>
            <a:r>
              <a:rPr lang="ru-RU" dirty="0"/>
              <a:t> .м</a:t>
            </a:r>
            <a:r>
              <a:rPr lang="ru-RU" dirty="0" smtClean="0"/>
              <a:t>. Ниже </a:t>
            </a:r>
            <a:r>
              <a:rPr lang="ru-RU" dirty="0"/>
              <a:t>приведены примеры схем размещения </a:t>
            </a:r>
            <a:r>
              <a:rPr lang="ru-RU" dirty="0" smtClean="0"/>
              <a:t>парковочных мест и </a:t>
            </a:r>
            <a:r>
              <a:rPr lang="ru-RU" dirty="0"/>
              <a:t>объектов инфраструктуры.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1" y="1988840"/>
            <a:ext cx="7605689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6672"/>
            <a:ext cx="8515236" cy="567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17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4914399" cy="5517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83" y="404664"/>
            <a:ext cx="4139952" cy="3104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83" y="3645024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04664"/>
            <a:ext cx="3744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Ротенбург </a:t>
            </a:r>
            <a:r>
              <a:rPr lang="ru-RU" sz="1600" dirty="0" smtClean="0"/>
              <a:t>на </a:t>
            </a:r>
            <a:r>
              <a:rPr lang="ru-RU" sz="1600" dirty="0" err="1"/>
              <a:t>Таубер</a:t>
            </a:r>
            <a:r>
              <a:rPr lang="ru-RU" sz="1600" dirty="0"/>
              <a:t>.</a:t>
            </a:r>
            <a:br>
              <a:rPr lang="ru-RU" sz="1600" dirty="0"/>
            </a:br>
            <a:r>
              <a:rPr lang="ru-RU" sz="1600" dirty="0"/>
              <a:t>Все стоянки </a:t>
            </a:r>
            <a:r>
              <a:rPr lang="ru-RU" sz="1600" dirty="0" smtClean="0"/>
              <a:t>для </a:t>
            </a:r>
            <a:r>
              <a:rPr lang="ru-RU" sz="1600" dirty="0" err="1" smtClean="0"/>
              <a:t>автопутешественников</a:t>
            </a:r>
            <a:r>
              <a:rPr lang="ru-RU" sz="1600" dirty="0" smtClean="0"/>
              <a:t>, караванеров и </a:t>
            </a:r>
            <a:r>
              <a:rPr lang="ru-RU" sz="1600" dirty="0" err="1" smtClean="0"/>
              <a:t>тур.автобусов</a:t>
            </a:r>
            <a:r>
              <a:rPr lang="ru-RU" sz="1600" dirty="0" smtClean="0"/>
              <a:t> вынесены </a:t>
            </a:r>
            <a:r>
              <a:rPr lang="ru-RU" sz="1600" dirty="0"/>
              <a:t>за </a:t>
            </a:r>
            <a:r>
              <a:rPr lang="ru-RU" sz="1600" dirty="0" smtClean="0"/>
              <a:t>границу исторической </a:t>
            </a:r>
            <a:r>
              <a:rPr lang="ru-RU" sz="1600" dirty="0"/>
              <a:t>части города. </a:t>
            </a:r>
            <a:br>
              <a:rPr lang="ru-RU" sz="1600" dirty="0"/>
            </a:br>
            <a:r>
              <a:rPr lang="ru-RU" sz="1600" dirty="0"/>
              <a:t>С учетом популярности города  организованы 2 кемпинговые </a:t>
            </a:r>
            <a:r>
              <a:rPr lang="ru-RU" sz="1600" dirty="0" smtClean="0"/>
              <a:t>стоянки в составе городских парковок. </a:t>
            </a:r>
            <a:r>
              <a:rPr lang="ru-RU" sz="1600" dirty="0"/>
              <a:t>Тарифы рассчитаны на почасовую оплату для осмотра города 1 евро в час и тариф для ночевки 12 евро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473" y="404664"/>
            <a:ext cx="5267401" cy="29629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501251"/>
            <a:ext cx="5267401" cy="3072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" y="3142600"/>
            <a:ext cx="3836305" cy="342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24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12845"/>
            <a:ext cx="86409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Опыт </a:t>
            </a:r>
            <a:r>
              <a:rPr lang="ru-RU" dirty="0" smtClean="0"/>
              <a:t>развития кемпинговых </a:t>
            </a:r>
            <a:r>
              <a:rPr lang="ru-RU" dirty="0"/>
              <a:t>стоянок на примере Словении</a:t>
            </a:r>
            <a:r>
              <a:rPr lang="ru-RU" dirty="0" smtClean="0"/>
              <a:t>,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en-US" b="1" u="sng" dirty="0"/>
              <a:t>STOP REST EXPERIENS </a:t>
            </a:r>
            <a:r>
              <a:rPr lang="ru-RU" dirty="0" smtClean="0"/>
              <a:t>Проект </a:t>
            </a:r>
            <a:r>
              <a:rPr lang="ru-RU" dirty="0"/>
              <a:t>стартовал в июне 2014 года. </a:t>
            </a:r>
            <a:endParaRPr lang="en-US" dirty="0" smtClean="0"/>
          </a:p>
          <a:p>
            <a:r>
              <a:rPr lang="ru-RU" dirty="0" smtClean="0"/>
              <a:t>Инициатором проекта стал муниципалитет городка </a:t>
            </a:r>
            <a:r>
              <a:rPr lang="en-US" dirty="0" smtClean="0"/>
              <a:t>Mirna. </a:t>
            </a:r>
            <a:r>
              <a:rPr lang="ru-RU" dirty="0" smtClean="0"/>
              <a:t>Цель </a:t>
            </a:r>
            <a:r>
              <a:rPr lang="ru-RU" dirty="0"/>
              <a:t>проекта создание удобных муниципальных кемпинговых стоянок для привлечения транзитных автотуристов и караванеров и увеличение кол-во ночевок на территории страны. Стоянки организовываются на муниципальных землях за счет муниципалитетов и частных инвесторов. В 2015 году в проекте уже участвовало 30 муниципальных </a:t>
            </a:r>
            <a:r>
              <a:rPr lang="ru-RU" dirty="0" smtClean="0"/>
              <a:t>округов</a:t>
            </a:r>
            <a:r>
              <a:rPr lang="en-US" dirty="0" smtClean="0"/>
              <a:t> </a:t>
            </a:r>
            <a:r>
              <a:rPr lang="ru-RU" dirty="0" smtClean="0"/>
              <a:t>страны, </a:t>
            </a:r>
            <a:r>
              <a:rPr lang="ru-RU" dirty="0"/>
              <a:t>был создан сайт проекта и печатный каталог. </a:t>
            </a:r>
            <a:r>
              <a:rPr lang="en-US" b="1" dirty="0"/>
              <a:t>http://www.camperstop.si/o-nas</a:t>
            </a:r>
            <a:r>
              <a:rPr lang="en-US" dirty="0"/>
              <a:t>/</a:t>
            </a:r>
            <a:endParaRPr lang="ru-RU" dirty="0"/>
          </a:p>
          <a:p>
            <a:r>
              <a:rPr lang="ru-RU" dirty="0" smtClean="0"/>
              <a:t>Осенью </a:t>
            </a:r>
            <a:r>
              <a:rPr lang="ru-RU" dirty="0"/>
              <a:t>2015 года проект был представлен на </a:t>
            </a:r>
            <a:r>
              <a:rPr lang="ru-RU" dirty="0" smtClean="0"/>
              <a:t>выставке </a:t>
            </a:r>
            <a:r>
              <a:rPr lang="ru-RU" dirty="0"/>
              <a:t>Караван-салон </a:t>
            </a:r>
            <a:r>
              <a:rPr lang="ru-RU" dirty="0" smtClean="0"/>
              <a:t>Дюссельдорф.</a:t>
            </a:r>
            <a:endParaRPr lang="en-US" dirty="0" smtClean="0"/>
          </a:p>
          <a:p>
            <a:r>
              <a:rPr lang="ru-RU" dirty="0"/>
              <a:t>На 2020 год</a:t>
            </a:r>
            <a:r>
              <a:rPr lang="en-US" dirty="0"/>
              <a:t> </a:t>
            </a:r>
            <a:r>
              <a:rPr lang="ru-RU" dirty="0"/>
              <a:t>в проекте 112 стоянок в 54 муниципалитетах Словении. </a:t>
            </a:r>
            <a:endParaRPr lang="ru-RU" dirty="0" smtClean="0"/>
          </a:p>
          <a:p>
            <a:r>
              <a:rPr lang="ru-RU" dirty="0" smtClean="0"/>
              <a:t>75</a:t>
            </a:r>
            <a:r>
              <a:rPr lang="ru-RU" dirty="0"/>
              <a:t>% стоянок муниципальные, 25% муниципальных стоянок бесплатные</a:t>
            </a:r>
          </a:p>
          <a:p>
            <a:r>
              <a:rPr lang="ru-RU" dirty="0" smtClean="0"/>
              <a:t>Сейчас </a:t>
            </a:r>
            <a:r>
              <a:rPr lang="ru-RU" dirty="0"/>
              <a:t>проект поддерживают Национальная автомобильная ассоциация Словении AMZS и Национальное агентство SPIRIT – I FEEL SLOVENIA. </a:t>
            </a:r>
            <a:endParaRPr lang="ru-RU" dirty="0" smtClean="0"/>
          </a:p>
          <a:p>
            <a:r>
              <a:rPr lang="ru-RU" dirty="0" smtClean="0"/>
              <a:t>Муниципалитеты </a:t>
            </a:r>
            <a:r>
              <a:rPr lang="ru-RU" dirty="0"/>
              <a:t>работают совместно с национальным туристическим офисом на профильных выставках. В этом случае достигается максимальный эффект, потребитель получает информацию – практически готовый турпакет – </a:t>
            </a:r>
            <a:r>
              <a:rPr lang="ru-RU" dirty="0" err="1"/>
              <a:t>тур.маршрут</a:t>
            </a:r>
            <a:r>
              <a:rPr lang="ru-RU" dirty="0"/>
              <a:t>, что смотреть и где остановиться.</a:t>
            </a:r>
            <a:r>
              <a:rPr lang="ru-RU" sz="1600" dirty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8215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6225</TotalTime>
  <Words>946</Words>
  <Application>Microsoft Office PowerPoint</Application>
  <PresentationFormat>Экран (4:3)</PresentationFormat>
  <Paragraphs>60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Impact</vt:lpstr>
      <vt:lpstr>Times New Roman</vt:lpstr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Караванинг</dc:title>
  <dc:creator>Vadim</dc:creator>
  <cp:lastModifiedBy>Toshiba</cp:lastModifiedBy>
  <cp:revision>196</cp:revision>
  <dcterms:created xsi:type="dcterms:W3CDTF">2011-10-11T15:06:16Z</dcterms:created>
  <dcterms:modified xsi:type="dcterms:W3CDTF">2020-11-14T12:51:33Z</dcterms:modified>
</cp:coreProperties>
</file>