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12192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C5138BCB-EDB9-CF17-034A-F409680A01C7}">
  <a:tblStyle styleId="{C5138BCB-EDB9-CF17-034A-F409680A01C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 /><Relationship Id="rId15" Type="http://schemas.openxmlformats.org/officeDocument/2006/relationships/tableStyles" Target="tableStyles.xml" /><Relationship Id="rId1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Титульны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6" hidden="0"/>
          <p:cNvSpPr/>
          <p:nvPr isPhoto="0" userDrawn="0"/>
        </p:nvSpPr>
        <p:spPr bwMode="auto">
          <a:xfrm>
            <a:off x="0" y="761999"/>
            <a:ext cx="9141619" cy="533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 hidden="0"/>
          <p:cNvSpPr/>
          <p:nvPr isPhoto="0" userDrawn="0"/>
        </p:nvSpPr>
        <p:spPr bwMode="auto">
          <a:xfrm>
            <a:off x="9270263" y="761999"/>
            <a:ext cx="2925318" cy="5334000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8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t>4/5/21</a:t>
            </a:fld>
            <a:endParaRPr lang="en-US"/>
          </a:p>
        </p:txBody>
      </p:sp>
      <p:sp>
        <p:nvSpPr>
          <p:cNvPr id="9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t>‹#›</a:t>
            </a:fld>
            <a:endParaRPr lang="en-US"/>
          </a:p>
        </p:txBody>
      </p:sp>
    </p:spTree>
  </p:cSld>
  <p:clrMapOvr>
    <a:masterClrMapping/>
  </p:clrMapOvr>
  <p:hf dt="1" ftr="1" hdr="1" sldNum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t>4/5/21</a:t>
            </a:fld>
            <a:endParaRPr lang="en-US"/>
          </a:p>
        </p:txBody>
      </p:sp>
      <p:sp>
        <p:nvSpPr>
          <p:cNvPr id="7" name="Footer Placeholder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t>‹#›</a:t>
            </a:fld>
            <a:endParaRPr lang="en-US"/>
          </a:p>
        </p:txBody>
      </p:sp>
    </p:spTree>
  </p:cSld>
  <p:clrMapOvr>
    <a:masterClrMapping/>
  </p:clrMapOvr>
  <p:hf dt="1" ftr="1" hdr="1" sldNum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381000" y="990600"/>
            <a:ext cx="2819400" cy="4953000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3867911" y="868680"/>
            <a:ext cx="7315200" cy="5120640"/>
          </a:xfrm>
        </p:spPr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t>4/5/21</a:t>
            </a:fld>
            <a:endParaRPr lang="en-US"/>
          </a:p>
        </p:txBody>
      </p:sp>
      <p:sp>
        <p:nvSpPr>
          <p:cNvPr id="7" name="Footer Placeholder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t>‹#›</a:t>
            </a:fld>
            <a:endParaRPr lang="en-US"/>
          </a:p>
        </p:txBody>
      </p:sp>
    </p:spTree>
  </p:cSld>
  <p:clrMapOvr>
    <a:masterClrMapping/>
  </p:clrMapOvr>
  <p:hf dt="1" ftr="1" hdr="1" sldNum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t>4/5/21</a:t>
            </a:fld>
            <a:endParaRPr lang="en-US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t>‹#›</a:t>
            </a:fld>
            <a:endParaRPr lang="en-US"/>
          </a:p>
        </p:txBody>
      </p:sp>
    </p:spTree>
  </p:cSld>
  <p:clrMapOvr>
    <a:masterClrMapping/>
  </p:clrMapOvr>
  <p:hf dt="1" ftr="1" hdr="1" sldNum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867911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t>4/5/21</a:t>
            </a:fld>
            <a:endParaRPr lang="en-US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t>‹#›</a:t>
            </a:fld>
            <a:endParaRPr lang="en-US"/>
          </a:p>
        </p:txBody>
      </p:sp>
    </p:spTree>
  </p:cSld>
  <p:clrMapOvr>
    <a:masterClrMapping/>
  </p:clrMapOvr>
  <p:hf dt="1" ftr="1" hdr="1" sldNum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3867911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7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t>4/5/21</a:t>
            </a:fld>
            <a:endParaRPr lang="en-US"/>
          </a:p>
        </p:txBody>
      </p:sp>
      <p:sp>
        <p:nvSpPr>
          <p:cNvPr id="8" name="Footer Placeholder 8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9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t>‹#›</a:t>
            </a:fld>
            <a:endParaRPr lang="en-US"/>
          </a:p>
        </p:txBody>
      </p:sp>
    </p:spTree>
  </p:cSld>
  <p:clrMapOvr>
    <a:masterClrMapping/>
  </p:clrMapOvr>
  <p:hf dt="1" ftr="1" hdr="1" sldNum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9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867911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3867911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ext Placeholder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7818462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Content Placeholder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781846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Date Placeholder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t>4/5/21</a:t>
            </a:fld>
            <a:endParaRPr lang="en-US"/>
          </a:p>
        </p:txBody>
      </p:sp>
      <p:sp>
        <p:nvSpPr>
          <p:cNvPr id="10" name="Footer Placeholder 10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1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t>‹#›</a:t>
            </a:fld>
            <a:endParaRPr lang="en-US"/>
          </a:p>
        </p:txBody>
      </p:sp>
    </p:spTree>
  </p:cSld>
  <p:clrMapOvr>
    <a:masterClrMapping/>
  </p:clrMapOvr>
  <p:hf dt="1" ftr="1" hdr="1" sldNum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5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t>4/5/21</a:t>
            </a:fld>
            <a:endParaRPr lang="en-US"/>
          </a:p>
        </p:txBody>
      </p:sp>
      <p:sp>
        <p:nvSpPr>
          <p:cNvPr id="6" name="Footer Placeholder 6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7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t>‹#›</a:t>
            </a:fld>
            <a:endParaRPr lang="en-US"/>
          </a:p>
        </p:txBody>
      </p:sp>
    </p:spTree>
  </p:cSld>
  <p:clrMapOvr>
    <a:masterClrMapping/>
  </p:clrMapOvr>
  <p:hf dt="1" ftr="1" hdr="1" sldNum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blank" userDrawn="1">
  <p:cSld name="Пусто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t>4/5/21</a:t>
            </a:fld>
            <a:endParaRPr lang="en-US"/>
          </a:p>
        </p:txBody>
      </p:sp>
      <p:sp>
        <p:nvSpPr>
          <p:cNvPr id="5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t>‹#›</a:t>
            </a:fld>
            <a:endParaRPr lang="en-US"/>
          </a:p>
        </p:txBody>
      </p:sp>
    </p:spTree>
  </p:cSld>
  <p:clrMapOvr>
    <a:masterClrMapping/>
  </p:clrMapOvr>
  <p:hf dt="1" ftr="1" hdr="1" sldNum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3867911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7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t>4/5/21</a:t>
            </a:fld>
            <a:endParaRPr lang="en-US"/>
          </a:p>
        </p:txBody>
      </p:sp>
      <p:sp>
        <p:nvSpPr>
          <p:cNvPr id="8" name="Footer Placeholder 8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9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t>‹#›</a:t>
            </a:fld>
            <a:endParaRPr lang="en-US"/>
          </a:p>
        </p:txBody>
      </p:sp>
    </p:spTree>
  </p:cSld>
  <p:clrMapOvr>
    <a:masterClrMapping/>
  </p:clrMapOvr>
  <p:hf dt="1" ftr="1" hdr="1" sldNum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Picture Placeholder 2" hidden="0"/>
          <p:cNvSpPr>
            <a:spLocks noChangeAspect="1" noGrp="1"/>
          </p:cNvSpPr>
          <p:nvPr isPhoto="0" userDrawn="0">
            <p:ph type="pic" idx="1" hasCustomPrompt="0"/>
          </p:nvPr>
        </p:nvSpPr>
        <p:spPr bwMode="auto">
          <a:xfrm>
            <a:off x="3570644" y="767418"/>
            <a:ext cx="8115230" cy="533095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6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7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586B75A-687E-405C-8A0B-8D00578BA2C3}" type="datetimeFigureOut">
              <a:t>4/5/21</a:t>
            </a:fld>
            <a:endParaRPr lang="en-US"/>
          </a:p>
        </p:txBody>
      </p:sp>
      <p:sp>
        <p:nvSpPr>
          <p:cNvPr id="8" name="Footer Placeholder 8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>
          <a:xfrm>
            <a:off x="3499101" y="6356350"/>
            <a:ext cx="5911517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9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t>‹#›</a:t>
            </a:fld>
            <a:endParaRPr lang="en-US"/>
          </a:p>
        </p:txBody>
      </p:sp>
    </p:spTree>
  </p:cSld>
  <p:clrMapOvr>
    <a:masterClrMapping/>
  </p:clrMapOvr>
  <p:hf dt="1" ftr="1" hdr="1" sldNum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6" hidden="0"/>
          <p:cNvSpPr/>
          <p:nvPr isPhoto="0" userDrawn="0"/>
        </p:nvSpPr>
        <p:spPr bwMode="auto"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le 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6" name="Rectangle 37" hidden="0"/>
          <p:cNvSpPr/>
          <p:nvPr isPhoto="0" userDrawn="0"/>
        </p:nvSpPr>
        <p:spPr bwMode="auto"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869267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Date Placeholder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5586B75A-687E-405C-8A0B-8D00578BA2C3}" type="datetimeFigureOut">
              <a:t>4/5/21</a:t>
            </a:fld>
            <a:endParaRPr lang="en-US"/>
          </a:p>
        </p:txBody>
      </p:sp>
      <p:sp>
        <p:nvSpPr>
          <p:cNvPr id="9" name="Footer Placeholder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3869267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FAB73BC-B049-4115-A692-8D63A059BFB8}" type="slidenum"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lvl1pPr algn="l" defTabSz="914400">
        <a:lnSpc>
          <a:spcPct val="90000"/>
        </a:lnSpc>
        <a:spcBef>
          <a:spcPts val="0"/>
        </a:spcBef>
        <a:buNone/>
        <a:defRPr sz="3600" spc="-60">
          <a:solidFill>
            <a:srgbClr val="FFFFFF"/>
          </a:solidFill>
          <a:latin typeface="+mj-lt"/>
          <a:ea typeface="+mj-ea"/>
        </a:defRPr>
      </a:lvl1pPr>
    </p:titleStyle>
    <p:bodyStyle>
      <a:lvl1pPr marL="182880" indent="-182880" algn="l" defTabSz="914400">
        <a:lnSpc>
          <a:spcPct val="90000"/>
        </a:lnSpc>
        <a:spcBef>
          <a:spcPts val="1200"/>
        </a:spcBef>
        <a:buClr>
          <a:schemeClr val="accent1"/>
        </a:buClr>
        <a:buFont typeface="Wingdings 2"/>
        <a:buChar char=""/>
        <a:defRPr sz="2000">
          <a:solidFill>
            <a:schemeClr val="tx1">
              <a:lumMod val="65000"/>
              <a:lumOff val="35000"/>
            </a:schemeClr>
          </a:solidFill>
          <a:latin typeface="+mn-lt"/>
          <a:ea typeface="+mn-ea"/>
        </a:defRPr>
      </a:lvl1pPr>
      <a:lvl2pPr marL="685800" indent="-18288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800">
          <a:solidFill>
            <a:schemeClr val="tx1">
              <a:lumMod val="65000"/>
              <a:lumOff val="35000"/>
            </a:schemeClr>
          </a:solidFill>
          <a:latin typeface="+mn-lt"/>
          <a:ea typeface="+mn-ea"/>
        </a:defRPr>
      </a:lvl2pPr>
      <a:lvl3pPr marL="1143000" indent="-18288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600">
          <a:solidFill>
            <a:schemeClr val="tx1">
              <a:lumMod val="65000"/>
              <a:lumOff val="35000"/>
            </a:schemeClr>
          </a:solidFill>
          <a:latin typeface="+mn-lt"/>
          <a:ea typeface="+mn-ea"/>
        </a:defRPr>
      </a:lvl3pPr>
      <a:lvl4pPr marL="1600200" indent="-18288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400">
          <a:solidFill>
            <a:schemeClr val="tx1">
              <a:lumMod val="65000"/>
              <a:lumOff val="35000"/>
            </a:schemeClr>
          </a:solidFill>
          <a:latin typeface="+mn-lt"/>
          <a:ea typeface="+mn-ea"/>
        </a:defRPr>
      </a:lvl4pPr>
      <a:lvl5pPr marL="2057400" indent="-18288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400">
          <a:solidFill>
            <a:schemeClr val="tx1">
              <a:lumMod val="65000"/>
              <a:lumOff val="35000"/>
            </a:schemeClr>
          </a:solidFill>
          <a:latin typeface="+mn-lt"/>
          <a:ea typeface="+mn-ea"/>
        </a:defRPr>
      </a:lvl5pPr>
      <a:lvl6pPr marL="2514600" indent="-22860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400">
          <a:solidFill>
            <a:schemeClr val="tx1">
              <a:lumMod val="65000"/>
              <a:lumOff val="35000"/>
            </a:schemeClr>
          </a:solidFill>
          <a:latin typeface="+mn-lt"/>
          <a:ea typeface="+mn-ea"/>
        </a:defRPr>
      </a:lvl6pPr>
      <a:lvl7pPr marL="2971800" indent="-22860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400">
          <a:solidFill>
            <a:schemeClr val="tx1">
              <a:lumMod val="65000"/>
              <a:lumOff val="35000"/>
            </a:schemeClr>
          </a:solidFill>
          <a:latin typeface="+mn-lt"/>
          <a:ea typeface="+mn-ea"/>
        </a:defRPr>
      </a:lvl7pPr>
      <a:lvl8pPr marL="3429000" indent="-22860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400">
          <a:solidFill>
            <a:schemeClr val="tx1">
              <a:lumMod val="65000"/>
              <a:lumOff val="35000"/>
            </a:schemeClr>
          </a:solidFill>
          <a:latin typeface="+mn-lt"/>
          <a:ea typeface="+mn-ea"/>
        </a:defRPr>
      </a:lvl8pPr>
      <a:lvl9pPr marL="3886200" indent="-228600" algn="l" defTabSz="91440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/>
        <a:buChar char=""/>
        <a:defRPr sz="1400">
          <a:solidFill>
            <a:schemeClr val="tx1">
              <a:lumMod val="65000"/>
              <a:lumOff val="35000"/>
            </a:schemeClr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ctrTitle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Подзаголовок 2" hidden="0"/>
          <p:cNvSpPr>
            <a:spLocks noGrp="1"/>
          </p:cNvSpPr>
          <p:nvPr isPhoto="0" userDrawn="0">
            <p:ph type="subTitle" idx="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Показатели эффективности проекта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3764164" y="567558"/>
            <a:ext cx="7315200" cy="2312276"/>
          </a:xfrm>
        </p:spPr>
        <p:txBody>
          <a:bodyPr/>
          <a:lstStyle/>
          <a:p>
            <a:pPr>
              <a:defRPr/>
            </a:pPr>
            <a:r>
              <a:rPr lang="ru-RU"/>
              <a:t>Изменения в технологических и бизнес процессах в результате внедрения (краткое изложение)</a:t>
            </a:r>
            <a:endParaRPr/>
          </a:p>
          <a:p>
            <a:pPr>
              <a:defRPr/>
            </a:pPr>
            <a:r>
              <a:rPr lang="ru-RU"/>
              <a:t>Технологические и экономические факторы эффективности, включенные в расчет окупаемости проекта, их значения</a:t>
            </a:r>
            <a:endParaRPr/>
          </a:p>
          <a:p>
            <a:pPr>
              <a:defRPr/>
            </a:pPr>
            <a:r>
              <a:rPr lang="ru-RU"/>
              <a:t>Другие показатели эффективности (какие эффекты для бизнеса заказчика будут реализованы в проекте)</a:t>
            </a:r>
            <a:endParaRPr/>
          </a:p>
        </p:txBody>
      </p:sp>
      <p:graphicFrame>
        <p:nvGraphicFramePr>
          <p:cNvPr id="6" name="Таблица 4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3831751" y="3079531"/>
          <a:ext cx="7529931" cy="1944415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{C5138BCB-EDB9-CF17-034A-F409680A01C7}</a:tableStyleId>
              </a:tblPr>
              <a:tblGrid>
                <a:gridCol w="3324906"/>
                <a:gridCol w="733435"/>
                <a:gridCol w="694318"/>
                <a:gridCol w="694318"/>
                <a:gridCol w="694318"/>
                <a:gridCol w="694318"/>
                <a:gridCol w="694318"/>
              </a:tblGrid>
              <a:tr h="301381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Показатель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p>
                      <a:pPr algn="ct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Значение показателя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>
                  <a:txBody>
                    <a:bodyPr/>
                    <a:p>
                      <a:pPr algn="l">
                        <a:defRPr/>
                      </a:pP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01381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Период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2020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2021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2022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2023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2024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2025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20136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Расходы проекта (бюджет проекта), тыс. руб.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01381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Экономический эффект, тыс. руб.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20136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Экономическая эффективность проекта (</a:t>
                      </a:r>
                      <a:r>
                        <a:rPr lang="en" sz="1400" u="none" strike="noStrike">
                          <a:latin typeface="+mn-lt"/>
                        </a:rPr>
                        <a:t>PI)</a:t>
                      </a:r>
                      <a:r>
                        <a:rPr lang="ru-RU" sz="1400" u="none" strike="noStrike">
                          <a:latin typeface="+mn-lt"/>
                        </a:rPr>
                        <a:t>*</a:t>
                      </a:r>
                      <a:endParaRPr lang="en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p>
                      <a:pPr algn="l">
                        <a:defRPr/>
                      </a:pPr>
                      <a:endParaRPr lang="ru-RU" sz="1400" u="none" strike="noStrike">
                        <a:latin typeface="+mn-lt"/>
                      </a:endParaRPr>
                    </a:p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</a:tbl>
          </a:graphicData>
        </a:graphic>
      </p:graphicFrame>
      <p:graphicFrame>
        <p:nvGraphicFramePr>
          <p:cNvPr id="7" name="Таблица 6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3831751" y="5223134"/>
          <a:ext cx="7529930" cy="880467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{C5138BCB-EDB9-CF17-034A-F409680A01C7}</a:tableStyleId>
              </a:tblPr>
              <a:tblGrid>
                <a:gridCol w="3324905"/>
                <a:gridCol w="733435"/>
                <a:gridCol w="694318"/>
                <a:gridCol w="694318"/>
                <a:gridCol w="694318"/>
                <a:gridCol w="694318"/>
                <a:gridCol w="694318"/>
              </a:tblGrid>
              <a:tr h="57709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Экономический эффект, тыс. руб.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</a:tr>
              <a:tr h="384378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[Указываются составляющие (факторы) общего экономического эффекта проекта]</a:t>
                      </a:r>
                      <a:endParaRPr lang="ru-RU" sz="1400" b="0" i="1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r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0,00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</a:tr>
              <a:tr h="18017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400" u="none" strike="noStrike">
                          <a:latin typeface="+mn-lt"/>
                        </a:rPr>
                        <a:t>…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8" marR="9008" marT="9008" marB="0" anchor="b"/>
                </a:tc>
              </a:tr>
            </a:tbl>
          </a:graphicData>
        </a:graphic>
      </p:graphicFrame>
      <p:sp>
        <p:nvSpPr>
          <p:cNvPr id="8" name="TextBox 7" hidden="0"/>
          <p:cNvSpPr>
            <a:spLocks noAdjustHandles="0" noChangeArrowheads="0"/>
          </p:cNvSpPr>
          <p:nvPr isPhoto="0" userDrawn="0"/>
        </p:nvSpPr>
        <p:spPr bwMode="auto">
          <a:xfrm>
            <a:off x="252919" y="6337739"/>
            <a:ext cx="5179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1200" i="1"/>
              <a:t>* Суммарный экономический эффект/Расходы проекта (бюджет проекта)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Потенциал тиражирования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3873386" y="3333428"/>
            <a:ext cx="7698503" cy="3117229"/>
          </a:xfrm>
        </p:spPr>
        <p:txBody>
          <a:bodyPr/>
          <a:lstStyle/>
          <a:p>
            <a:pPr>
              <a:defRPr/>
            </a:pPr>
            <a:r>
              <a:rPr lang="ru-RU" sz="1900"/>
              <a:t>Подтверждение спроса (источники, документы и т.п.)</a:t>
            </a:r>
            <a:endParaRPr/>
          </a:p>
          <a:p>
            <a:pPr>
              <a:defRPr/>
            </a:pPr>
            <a:r>
              <a:rPr lang="ru-RU" sz="1900"/>
              <a:t>Если применимо: Обязательства заказчика по тиражированию</a:t>
            </a:r>
            <a:endParaRPr/>
          </a:p>
          <a:p>
            <a:pPr>
              <a:defRPr/>
            </a:pPr>
            <a:r>
              <a:rPr lang="ru-RU" sz="1900"/>
              <a:t>Влияние пилотного проекта на тиражирование:</a:t>
            </a:r>
            <a:endParaRPr/>
          </a:p>
          <a:p>
            <a:pPr lvl="1">
              <a:defRPr/>
            </a:pPr>
            <a:r>
              <a:rPr lang="ru-RU" sz="1700"/>
              <a:t>Снижение затрат при тиражировании:</a:t>
            </a:r>
            <a:endParaRPr/>
          </a:p>
          <a:p>
            <a:pPr lvl="2">
              <a:defRPr/>
            </a:pPr>
            <a:r>
              <a:rPr lang="ru-RU" sz="1500"/>
              <a:t>Цена Продукт (лицензии)</a:t>
            </a:r>
            <a:endParaRPr/>
          </a:p>
          <a:p>
            <a:pPr lvl="2">
              <a:defRPr/>
            </a:pPr>
            <a:r>
              <a:rPr lang="ru-RU" sz="1500"/>
              <a:t>Сокращение затрат на доработку Продукта (</a:t>
            </a:r>
            <a:r>
              <a:rPr lang="ru-RU" sz="1500"/>
              <a:t>переиспользование</a:t>
            </a:r>
            <a:r>
              <a:rPr lang="ru-RU" sz="1500"/>
              <a:t> доработок) </a:t>
            </a:r>
            <a:endParaRPr/>
          </a:p>
          <a:p>
            <a:pPr lvl="2">
              <a:defRPr/>
            </a:pPr>
            <a:r>
              <a:rPr lang="ru-RU" sz="1500"/>
              <a:t>Другие факторы, в </a:t>
            </a:r>
            <a:r>
              <a:rPr lang="ru-RU" sz="1500"/>
              <a:t>т.ч</a:t>
            </a:r>
            <a:r>
              <a:rPr lang="ru-RU" sz="1500"/>
              <a:t>. ускорение внедрений</a:t>
            </a:r>
            <a:endParaRPr/>
          </a:p>
          <a:p>
            <a:pPr lvl="1">
              <a:defRPr/>
            </a:pPr>
            <a:r>
              <a:rPr lang="ru-RU" sz="1700"/>
              <a:t>Подтверждение или повышение доказанной эффективности, снижение рисков, др.</a:t>
            </a:r>
            <a:r>
              <a:rPr lang="ru-RU" sz="1700">
                <a:solidFill>
                  <a:srgbClr val="FF0000"/>
                </a:solidFill>
              </a:rPr>
              <a:t> </a:t>
            </a:r>
            <a:r>
              <a:rPr lang="ru-RU" sz="1700"/>
              <a:t>(за счет чего последующие внедрения будут проще/дешевле/эффективнее)</a:t>
            </a:r>
            <a:endParaRPr/>
          </a:p>
        </p:txBody>
      </p:sp>
      <p:graphicFrame>
        <p:nvGraphicFramePr>
          <p:cNvPr id="6" name="Таблица 3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3890743" y="741986"/>
          <a:ext cx="7471187" cy="1185228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{C5138BCB-EDB9-CF17-034A-F409680A01C7}</a:tableStyleId>
              </a:tblPr>
              <a:tblGrid>
                <a:gridCol w="3151188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283845">
                <a:tc rowSpan="2"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1"/>
                        <a:t>Показатель объема масштабирования проекта (на других объектах заказчика) </a:t>
                      </a:r>
                      <a:endParaRPr lang="ru-RU" sz="1100" b="1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Единица</a:t>
                      </a:r>
                      <a:endParaRPr/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измерения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Значения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301625"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2021г. 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2022г.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2023г.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2024г.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2025г.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02565"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[Количество лицензий, пользователей, оснащенных продуктом рабочих мест и т.д.]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 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 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 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 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 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/>
                        <a:t> 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02565"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en-US" sz="1200"/>
                        <a:t>[…]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en-US" sz="1200"/>
                        <a:t>[…]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en-US" sz="1200"/>
                        <a:t>[…]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en-US" sz="1200"/>
                        <a:t>[…]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en-US" sz="1200"/>
                        <a:t>[…]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en-US" sz="1200"/>
                        <a:t>[…]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en-US" sz="1200"/>
                        <a:t>[…]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Таблица 4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3890743" y="2263315"/>
          <a:ext cx="7492788" cy="1013970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{C5138BCB-EDB9-CF17-034A-F409680A01C7}</a:tableStyleId>
              </a:tblPr>
              <a:tblGrid>
                <a:gridCol w="3151188"/>
                <a:gridCol w="723600"/>
                <a:gridCol w="723600"/>
                <a:gridCol w="723600"/>
                <a:gridCol w="723600"/>
                <a:gridCol w="723600"/>
                <a:gridCol w="723600"/>
              </a:tblGrid>
              <a:tr h="262890">
                <a:tc>
                  <a:txBody>
                    <a:bodyPr/>
                    <a:p>
                      <a:pPr marL="0" marR="0" indent="0" algn="just" defTabSz="91440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2021г.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2022г.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2023г.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2024г.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2025г.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2030г.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</a:tr>
              <a:tr h="48700"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Выручка, тыс. руб.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</a:tr>
              <a:tr h="48700"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Россия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</a:tr>
              <a:tr h="48700"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Страна 1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</a:tr>
              <a:tr h="48700"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en-US" sz="1100" b="0">
                          <a:solidFill>
                            <a:srgbClr val="272A2B"/>
                          </a:solidFill>
                        </a:rPr>
                        <a:t>…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100" b="0">
                          <a:solidFill>
                            <a:srgbClr val="272A2B"/>
                          </a:solidFill>
                        </a:rPr>
                        <a:t> </a:t>
                      </a:r>
                      <a:endParaRPr lang="ru-RU" sz="1100" b="0">
                        <a:solidFill>
                          <a:srgbClr val="272A2B"/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</a:tr>
            </a:tbl>
          </a:graphicData>
        </a:graphic>
      </p:graphicFrame>
      <p:sp>
        <p:nvSpPr>
          <p:cNvPr id="8" name="TextBox 5" hidden="0"/>
          <p:cNvSpPr>
            <a:spLocks noAdjustHandles="0" noChangeArrowheads="0"/>
          </p:cNvSpPr>
          <p:nvPr isPhoto="0" userDrawn="0"/>
        </p:nvSpPr>
        <p:spPr bwMode="auto">
          <a:xfrm>
            <a:off x="3873387" y="1955538"/>
            <a:ext cx="33599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1200" b="1"/>
              <a:t>Прогноз выручки от тиражирования продукта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Общая информация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Заказчик/разработчик(и)</a:t>
            </a:r>
            <a:endParaRPr/>
          </a:p>
          <a:p>
            <a:pPr>
              <a:defRPr/>
            </a:pPr>
            <a:r>
              <a:rPr lang="ru-RU"/>
              <a:t>Наименование проекта</a:t>
            </a:r>
            <a:endParaRPr/>
          </a:p>
          <a:p>
            <a:pPr>
              <a:defRPr/>
            </a:pPr>
            <a:r>
              <a:rPr lang="ru-RU"/>
              <a:t>Бюджет проекта/размер гранта, срок реализации</a:t>
            </a:r>
            <a:endParaRPr/>
          </a:p>
          <a:p>
            <a:pPr>
              <a:defRPr/>
            </a:pPr>
            <a:r>
              <a:rPr lang="ru-RU"/>
              <a:t>Соответствие проекта Правилам определения принадлежности проектов к проектам в сфере искусственного интеллекта *</a:t>
            </a:r>
            <a:endParaRPr/>
          </a:p>
          <a:p>
            <a:pPr>
              <a:defRPr/>
            </a:pPr>
            <a:r>
              <a:rPr lang="ru-RU"/>
              <a:t>Потенциал тиражирования на период до 2025 и до 2030</a:t>
            </a:r>
            <a:endParaRPr/>
          </a:p>
        </p:txBody>
      </p:sp>
      <p:sp>
        <p:nvSpPr>
          <p:cNvPr id="6" name="TextBox 3" hidden="0"/>
          <p:cNvSpPr>
            <a:spLocks noAdjustHandles="0" noChangeArrowheads="0"/>
          </p:cNvSpPr>
          <p:nvPr isPhoto="0" userDrawn="0"/>
        </p:nvSpPr>
        <p:spPr bwMode="auto">
          <a:xfrm>
            <a:off x="252918" y="6432331"/>
            <a:ext cx="5910608" cy="259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1100" i="1"/>
              <a:t>* см. Правила определения принадлежности к ИИ (приложение 1 к Критериям оценки заявок)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>
                <a:solidFill>
                  <a:schemeClr val="bg1"/>
                </a:solidFill>
              </a:rPr>
              <a:t>Заказчик и разработчик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Заказчик</a:t>
            </a:r>
            <a:endParaRPr/>
          </a:p>
          <a:p>
            <a:pPr lvl="1">
              <a:defRPr/>
            </a:pPr>
            <a:r>
              <a:rPr lang="ru-RU"/>
              <a:t>Референтность</a:t>
            </a:r>
            <a:r>
              <a:rPr lang="ru-RU"/>
              <a:t> для отрасли (значимый игрок, лидер в цифровой трансформации и т.п.)</a:t>
            </a:r>
            <a:endParaRPr/>
          </a:p>
          <a:p>
            <a:pPr lvl="1">
              <a:defRPr/>
            </a:pPr>
            <a:r>
              <a:rPr lang="ru-RU"/>
              <a:t>Подтверждение фокуса на проекте (проект предусмотрен стратегией, выделены квалифицированные кадры на проект, пр.)</a:t>
            </a:r>
            <a:endParaRPr/>
          </a:p>
          <a:p>
            <a:pPr>
              <a:defRPr/>
            </a:pPr>
            <a:r>
              <a:rPr lang="ru-RU"/>
              <a:t>Разработчик:</a:t>
            </a:r>
            <a:endParaRPr/>
          </a:p>
          <a:p>
            <a:pPr lvl="1">
              <a:defRPr/>
            </a:pPr>
            <a:r>
              <a:rPr lang="ru-RU"/>
              <a:t>Ресурсы, опыт</a:t>
            </a:r>
            <a:endParaRPr/>
          </a:p>
          <a:p>
            <a:pPr lvl="1">
              <a:defRPr/>
            </a:pPr>
            <a:r>
              <a:rPr lang="ru-RU"/>
              <a:t>Подтверждение признания (победы, публикации, статусные инвесторы, пр.)</a:t>
            </a:r>
            <a:endParaRPr/>
          </a:p>
          <a:p>
            <a:pPr lvl="1">
              <a:defRPr/>
            </a:pPr>
            <a:r>
              <a:rPr lang="ru-RU"/>
              <a:t>История получения господдержки (когда, какая мера, какой результат)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Продукт	(возможно несколько слайдов по числу продуктов)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Наименование</a:t>
            </a:r>
            <a:endParaRPr/>
          </a:p>
          <a:p>
            <a:pPr>
              <a:defRPr/>
            </a:pPr>
            <a:r>
              <a:rPr lang="ru-RU"/>
              <a:t>Ключевые функциональные характеристики</a:t>
            </a:r>
            <a:endParaRPr/>
          </a:p>
          <a:p>
            <a:pPr>
              <a:defRPr/>
            </a:pPr>
            <a:r>
              <a:rPr lang="ru-RU"/>
              <a:t>Конкурентоспособность и </a:t>
            </a:r>
            <a:r>
              <a:rPr lang="ru-RU"/>
              <a:t>инновационность</a:t>
            </a:r>
            <a:r>
              <a:rPr lang="ru-RU"/>
              <a:t>:</a:t>
            </a:r>
            <a:endParaRPr/>
          </a:p>
          <a:p>
            <a:pPr lvl="1">
              <a:defRPr/>
            </a:pPr>
            <a:r>
              <a:rPr lang="ru-RU"/>
              <a:t>Описание</a:t>
            </a:r>
            <a:endParaRPr/>
          </a:p>
          <a:p>
            <a:pPr lvl="1">
              <a:defRPr/>
            </a:pPr>
            <a:r>
              <a:rPr lang="ru-RU"/>
              <a:t>Сравнение с альтернативами*</a:t>
            </a:r>
            <a:endParaRPr/>
          </a:p>
          <a:p>
            <a:pPr>
              <a:defRPr/>
            </a:pPr>
            <a:r>
              <a:rPr lang="ru-RU"/>
              <a:t>Текущий статус:</a:t>
            </a:r>
            <a:endParaRPr/>
          </a:p>
          <a:p>
            <a:pPr lvl="1">
              <a:defRPr/>
            </a:pPr>
            <a:r>
              <a:rPr lang="ru-RU"/>
              <a:t>На каком этапе развития находится, УТГ, наличие продукта «предшественника», </a:t>
            </a:r>
            <a:endParaRPr/>
          </a:p>
          <a:p>
            <a:pPr lvl="1">
              <a:defRPr/>
            </a:pPr>
            <a:r>
              <a:rPr lang="ru-RU"/>
              <a:t>Подтверждение российского происхождения (наличие в реестре)</a:t>
            </a:r>
            <a:endParaRPr/>
          </a:p>
        </p:txBody>
      </p:sp>
      <p:sp>
        <p:nvSpPr>
          <p:cNvPr id="6" name="TextBox 3" hidden="0"/>
          <p:cNvSpPr>
            <a:spLocks noAdjustHandles="0" noChangeArrowheads="0"/>
          </p:cNvSpPr>
          <p:nvPr isPhoto="0" userDrawn="0"/>
        </p:nvSpPr>
        <p:spPr bwMode="auto">
          <a:xfrm>
            <a:off x="252919" y="6411367"/>
            <a:ext cx="114617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1100" i="1"/>
              <a:t>* Сравнение продукта с близкими по функционалу конкурирующими решениями, в том числе с указанием измеримых функциональных и стоимостных характеристик (в виде таблицы)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br>
              <a:rPr lang="ru-RU"/>
            </a:br>
            <a:r>
              <a:rPr lang="ru-RU"/>
              <a:t>Дополнительная информация о продукте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Общая архитектура и состав продукта, планируемого к внедрению в ходе проекта</a:t>
            </a:r>
            <a:endParaRPr/>
          </a:p>
          <a:p>
            <a:pPr>
              <a:defRPr/>
            </a:pPr>
            <a:r>
              <a:rPr lang="ru-RU"/>
              <a:t>Особенности применяемых методов, алгоритмов и пр.</a:t>
            </a:r>
            <a:endParaRPr/>
          </a:p>
          <a:p>
            <a:pPr>
              <a:defRPr/>
            </a:pPr>
            <a:r>
              <a:rPr lang="ru-RU"/>
              <a:t>Обучение моделей (Описание методов и дата-сетов использованных для обучения моделей, описание процесса подготовки данных, примененные подходы при обучении)</a:t>
            </a:r>
            <a:endParaRPr/>
          </a:p>
          <a:p>
            <a:pPr>
              <a:defRPr/>
            </a:pPr>
            <a:r>
              <a:rPr lang="ru-RU"/>
              <a:t>Тестирование продукта </a:t>
            </a:r>
            <a:endParaRPr/>
          </a:p>
          <a:p>
            <a:pPr>
              <a:defRPr/>
            </a:pPr>
            <a:r>
              <a:rPr lang="ru-RU"/>
              <a:t>Соответствие принципам открытости:</a:t>
            </a:r>
            <a:endParaRPr/>
          </a:p>
          <a:p>
            <a:pPr lvl="1">
              <a:defRPr/>
            </a:pPr>
            <a:r>
              <a:rPr lang="ru-RU"/>
              <a:t>Использование открытого ПО в Продукте</a:t>
            </a:r>
            <a:endParaRPr/>
          </a:p>
          <a:p>
            <a:pPr lvl="1">
              <a:defRPr/>
            </a:pPr>
            <a:r>
              <a:rPr lang="ru-RU"/>
              <a:t>Использование открытых протоколов, </a:t>
            </a:r>
            <a:r>
              <a:rPr lang="en-US"/>
              <a:t>API</a:t>
            </a:r>
            <a:r>
              <a:rPr lang="ru-RU"/>
              <a:t>, возможности интеграции со сторонними решениями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Пилотный характер проекта*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Объекты внедрения (краткая информация), планируемые изменения в технологических или бизнес-процессах заказчика</a:t>
            </a:r>
            <a:endParaRPr/>
          </a:p>
          <a:p>
            <a:pPr>
              <a:defRPr/>
            </a:pPr>
            <a:r>
              <a:rPr lang="ru-RU"/>
              <a:t>Почему это внедрение является первым (если были подобные внедрения, то что нового в продукте, что особенного в данном внедрении)</a:t>
            </a:r>
            <a:endParaRPr/>
          </a:p>
          <a:p>
            <a:pPr>
              <a:defRPr/>
            </a:pPr>
            <a:r>
              <a:rPr lang="ru-RU"/>
              <a:t>Доработка продукта в рамках проекта (что делается и какие на это расходы)</a:t>
            </a:r>
            <a:endParaRPr/>
          </a:p>
          <a:p>
            <a:pPr>
              <a:defRPr/>
            </a:pPr>
            <a:r>
              <a:rPr lang="ru-RU"/>
              <a:t>УТГ «на входе» и «на выходе»</a:t>
            </a:r>
            <a:endParaRPr/>
          </a:p>
          <a:p>
            <a:pPr>
              <a:defRPr/>
            </a:pPr>
            <a:r>
              <a:rPr lang="ru-RU"/>
              <a:t>Информация, подтверждающая что пилотный проект способствует дальнейшему тиражированию продукта:</a:t>
            </a:r>
            <a:endParaRPr/>
          </a:p>
          <a:p>
            <a:pPr lvl="1">
              <a:defRPr/>
            </a:pPr>
            <a:r>
              <a:rPr lang="ru-RU"/>
              <a:t>Референтность</a:t>
            </a:r>
            <a:r>
              <a:rPr lang="ru-RU"/>
              <a:t> проекта для отрасли</a:t>
            </a:r>
            <a:endParaRPr/>
          </a:p>
          <a:p>
            <a:pPr lvl="1">
              <a:defRPr/>
            </a:pPr>
            <a:r>
              <a:rPr lang="ru-RU"/>
              <a:t>Наличие других потенциальных заказчиков, для которых пилотных проект является </a:t>
            </a:r>
            <a:r>
              <a:rPr lang="ru-RU"/>
              <a:t>референтым</a:t>
            </a:r>
            <a:endParaRPr lang="ru-RU"/>
          </a:p>
        </p:txBody>
      </p:sp>
      <p:sp>
        <p:nvSpPr>
          <p:cNvPr id="6" name="TextBox 3" hidden="0"/>
          <p:cNvSpPr>
            <a:spLocks noAdjustHandles="0" noChangeArrowheads="0"/>
          </p:cNvSpPr>
          <p:nvPr isPhoto="0" userDrawn="0"/>
        </p:nvSpPr>
        <p:spPr bwMode="auto">
          <a:xfrm>
            <a:off x="250489" y="6257836"/>
            <a:ext cx="1198757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1100" i="1"/>
              <a:t>*  Пилотное внедрение – первое промышленное или коммерческое внедрение продукта (продуктов) в определенной отрасли или практическое испытание (проверку) продукта (продуктов)</a:t>
            </a:r>
            <a:endParaRPr/>
          </a:p>
          <a:p>
            <a:pPr>
              <a:defRPr/>
            </a:pPr>
            <a:r>
              <a:rPr lang="ru-RU" sz="1100" i="1"/>
              <a:t>    в условиях операционной деятельности заказчика или опытно-промышленной эксплуатации. Может включать мероприятия, направленные на повышение уровня готовности технологии, </a:t>
            </a:r>
            <a:endParaRPr/>
          </a:p>
          <a:p>
            <a:pPr>
              <a:defRPr/>
            </a:pPr>
            <a:r>
              <a:rPr lang="ru-RU" sz="1100" i="1"/>
              <a:t>    а также на адаптацию продукта к отраслевым и другим условиям внедрения.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План </a:t>
            </a:r>
            <a:r>
              <a:rPr lang="ru-RU">
                <a:solidFill>
                  <a:schemeClr val="bg1"/>
                </a:solidFill>
              </a:rPr>
              <a:t>и объем </a:t>
            </a:r>
            <a:r>
              <a:rPr lang="ru-RU"/>
              <a:t>мероприятий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3869267" y="864108"/>
            <a:ext cx="7315200" cy="2057768"/>
          </a:xfrm>
        </p:spPr>
        <p:txBody>
          <a:bodyPr/>
          <a:lstStyle/>
          <a:p>
            <a:pPr>
              <a:defRPr/>
            </a:pPr>
            <a:r>
              <a:rPr lang="ru-RU"/>
              <a:t>Основные (</a:t>
            </a:r>
            <a:r>
              <a:rPr lang="ru-RU"/>
              <a:t>сутевые</a:t>
            </a:r>
            <a:r>
              <a:rPr lang="ru-RU"/>
              <a:t>) мероприятия/работы проекта</a:t>
            </a:r>
            <a:endParaRPr/>
          </a:p>
          <a:p>
            <a:pPr>
              <a:defRPr/>
            </a:pPr>
            <a:r>
              <a:rPr lang="ru-RU"/>
              <a:t>ПО и оборудование в проекте (помимо внедряемого продукта):</a:t>
            </a:r>
            <a:endParaRPr/>
          </a:p>
          <a:p>
            <a:pPr lvl="1">
              <a:defRPr/>
            </a:pPr>
            <a:r>
              <a:rPr lang="ru-RU"/>
              <a:t>Что закупается за счет сметы проекта, в чем роль в проекте</a:t>
            </a:r>
            <a:endParaRPr/>
          </a:p>
          <a:p>
            <a:pPr>
              <a:defRPr/>
            </a:pPr>
            <a:r>
              <a:rPr lang="ru-RU"/>
              <a:t>Этапы</a:t>
            </a:r>
            <a:endParaRPr/>
          </a:p>
        </p:txBody>
      </p:sp>
      <p:graphicFrame>
        <p:nvGraphicFramePr>
          <p:cNvPr id="6" name="Таблица 3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3869267" y="2997406"/>
          <a:ext cx="7471395" cy="2109285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{C5138BCB-EDB9-CF17-034A-F409680A01C7}</a:tableStyleId>
              </a:tblPr>
              <a:tblGrid>
                <a:gridCol w="478020"/>
                <a:gridCol w="2254300"/>
                <a:gridCol w="1559774"/>
                <a:gridCol w="1534166"/>
                <a:gridCol w="1645135"/>
              </a:tblGrid>
              <a:tr h="389564"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№ п/п.</a:t>
                      </a:r>
                      <a:endParaRPr lang="ru-RU"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Описание работ</a:t>
                      </a:r>
                      <a:endParaRPr lang="ru-RU"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Исполнитель</a:t>
                      </a:r>
                      <a:endParaRPr lang="ru-RU"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Результат</a:t>
                      </a:r>
                      <a:endParaRPr lang="ru-RU"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Подтверждающие документы</a:t>
                      </a:r>
                      <a:endParaRPr lang="ru-RU"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</a:tr>
              <a:tr h="188078">
                <a:tc gridSpan="5"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Этап 1</a:t>
                      </a:r>
                      <a:endParaRPr lang="ru-RU"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1480127"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1. </a:t>
                      </a:r>
                      <a:endParaRPr lang="ru-RU"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[Кратко описать, что будет сделано]</a:t>
                      </a:r>
                      <a:endParaRPr lang="ru-RU"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200"/>
                        <a:t>[Название организации и статус (получатель гранта / разработчик продукта / соисполнитель)]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200"/>
                        <a:t>[Изменения в проекте после выполнения работ]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200"/>
                        <a:t>[Документ, фиксирующий факт выполнения работ и достижения результатов]</a:t>
                      </a:r>
                      <a:endParaRPr lang="ru-RU" sz="1100"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Показатели реализации проекта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3869267" y="1358092"/>
            <a:ext cx="7315200" cy="1826540"/>
          </a:xfrm>
        </p:spPr>
        <p:txBody>
          <a:bodyPr/>
          <a:lstStyle/>
          <a:p>
            <a:pPr>
              <a:defRPr/>
            </a:pPr>
            <a:r>
              <a:rPr lang="ru-RU"/>
              <a:t>Охват/масштаб внедрения (количество подключенного оборудования, рабочих мест, лицензий и пр.) </a:t>
            </a:r>
            <a:endParaRPr/>
          </a:p>
          <a:p>
            <a:pPr>
              <a:defRPr/>
            </a:pPr>
            <a:r>
              <a:rPr lang="ru-RU"/>
              <a:t>Показатели функциональности продукта/результативности внедрения (какие характеристики продукта будут реализованы в проекте)</a:t>
            </a:r>
            <a:endParaRPr/>
          </a:p>
        </p:txBody>
      </p:sp>
      <p:graphicFrame>
        <p:nvGraphicFramePr>
          <p:cNvPr id="6" name="Таблица 7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3869267" y="3394918"/>
          <a:ext cx="7315200" cy="1211836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{C5138BCB-EDB9-CF17-034A-F409680A01C7}</a:tableStyleId>
              </a:tblPr>
              <a:tblGrid>
                <a:gridCol w="1774453"/>
                <a:gridCol w="1524721"/>
                <a:gridCol w="1353218"/>
                <a:gridCol w="1353218"/>
                <a:gridCol w="1309590"/>
              </a:tblGrid>
              <a:tr h="208915">
                <a:tc rowSpan="2"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Показатель 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 rowSpan="2"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Единица измерения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 gridSpan="3"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Значение показателя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  <a:tc hMerge="1">
                  <a:txBody>
                    <a:bodyPr/>
                    <a:p>
                      <a:endParaRPr/>
                    </a:p>
                  </a:txBody>
                </a:tc>
              </a:tr>
              <a:tr h="140140"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Этап 1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Этап 2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Этап </a:t>
                      </a:r>
                      <a:r>
                        <a:rPr lang="en-US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</a:tr>
              <a:tr h="208915"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[Показатель 1]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</a:tr>
              <a:tr h="208915"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…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</a:tr>
              <a:tr h="201295"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[Показатель </a:t>
                      </a:r>
                      <a:r>
                        <a:rPr lang="en-US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</a:t>
                      </a: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]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2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 </a:t>
                      </a:r>
                      <a:endParaRPr lang="ru-RU" sz="14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E8F4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Смета проекта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Две таблицы с разбивкой по этапам:</a:t>
            </a:r>
            <a:endParaRPr/>
          </a:p>
          <a:p>
            <a:pPr lvl="1">
              <a:defRPr/>
            </a:pPr>
            <a:r>
              <a:rPr lang="ru-RU"/>
              <a:t>За счет гранта</a:t>
            </a:r>
            <a:endParaRPr/>
          </a:p>
          <a:p>
            <a:pPr lvl="1">
              <a:defRPr/>
            </a:pPr>
            <a:r>
              <a:rPr lang="ru-RU"/>
              <a:t>Внебюджетные средства</a:t>
            </a:r>
            <a:endParaRPr/>
          </a:p>
          <a:p>
            <a:pPr>
              <a:defRPr/>
            </a:pPr>
            <a:r>
              <a:rPr lang="ru-RU"/>
              <a:t>Основные разделы </a:t>
            </a:r>
            <a:endParaRPr/>
          </a:p>
          <a:p>
            <a:pPr lvl="1">
              <a:defRPr/>
            </a:pPr>
            <a:r>
              <a:rPr lang="ru-RU"/>
              <a:t>Фонд оплаты труда Заказчика</a:t>
            </a:r>
            <a:endParaRPr/>
          </a:p>
          <a:p>
            <a:pPr lvl="1">
              <a:defRPr/>
            </a:pPr>
            <a:r>
              <a:rPr lang="ru-RU"/>
              <a:t>Накладные расходы (аренда/ФОТ АУП/командировки, др.)</a:t>
            </a:r>
            <a:endParaRPr/>
          </a:p>
          <a:p>
            <a:pPr lvl="1">
              <a:defRPr/>
            </a:pPr>
            <a:r>
              <a:rPr lang="ru-RU"/>
              <a:t>Разработчик(и) (расходы на приобретение Продукта)</a:t>
            </a:r>
            <a:endParaRPr/>
          </a:p>
          <a:p>
            <a:pPr lvl="1">
              <a:defRPr/>
            </a:pPr>
            <a:r>
              <a:rPr lang="ru-RU"/>
              <a:t>Разработчик(и) (услуги/работы, направленные на доработку продукта и внедрение)</a:t>
            </a:r>
            <a:endParaRPr/>
          </a:p>
          <a:p>
            <a:pPr lvl="1">
              <a:defRPr/>
            </a:pPr>
            <a:r>
              <a:rPr lang="ru-RU"/>
              <a:t>Соисполнители (услуги/работы)</a:t>
            </a:r>
            <a:endParaRPr/>
          </a:p>
          <a:p>
            <a:pPr lvl="1">
              <a:defRPr/>
            </a:pPr>
            <a:r>
              <a:rPr lang="ru-RU"/>
              <a:t>Капитальные затраты (помимо приобретения Продукта)</a:t>
            </a:r>
            <a:endParaRPr/>
          </a:p>
          <a:p>
            <a:pPr>
              <a:defRPr/>
            </a:pPr>
            <a:r>
              <a:rPr lang="ru-RU"/>
              <a:t>Выделить долю гранта и внебюджетных всего и по этапам</a:t>
            </a:r>
            <a:endParaRPr/>
          </a:p>
          <a:p>
            <a:pPr>
              <a:defRPr/>
            </a:pPr>
            <a:r>
              <a:rPr lang="ru-RU"/>
              <a:t>Источники внебюджетного финансирования</a:t>
            </a:r>
            <a:endParaRPr/>
          </a:p>
          <a:p>
            <a:pPr lvl="1">
              <a:defRPr/>
            </a:pPr>
            <a:r>
              <a:rPr lang="ru-RU"/>
              <a:t>Источник средств Заказчика</a:t>
            </a:r>
            <a:endParaRPr/>
          </a:p>
          <a:p>
            <a:pPr lvl="1">
              <a:defRPr/>
            </a:pPr>
            <a:r>
              <a:rPr lang="ru-RU"/>
              <a:t>Источник средства Разработчика (если применимо)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Arial"/>
        <a:cs typeface="Arial"/>
      </a:majorFont>
      <a:minorFont>
        <a:latin typeface="Corbel"/>
        <a:ea typeface="Arial"/>
        <a:cs typeface="Arial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satMod val="150000"/>
              <a:alpha val="50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</Application>
  <PresentationFormat>On-screen Show (4:3)</PresentationFormat>
  <Paragraphs>0</Paragraphs>
  <Slides>11</Slides>
  <Notes>11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0</LinksUpToDate>
  <SharedDoc>0</SharedDoc>
  <HyperlinksChanged>0</HyperlinksChanged>
  <AppVersion>3.0000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/>
  <cp:lastModifiedBy/>
</cp:coreProperties>
</file>