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7" r:id="rId4"/>
    <p:sldId id="258" r:id="rId5"/>
    <p:sldId id="264" r:id="rId6"/>
    <p:sldId id="265" r:id="rId7"/>
    <p:sldId id="260" r:id="rId8"/>
    <p:sldId id="261" r:id="rId9"/>
    <p:sldId id="259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F4F7"/>
    <a:srgbClr val="272A2B"/>
    <a:srgbClr val="C6F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073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4/5/21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4/5/21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4/5/21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4/5/21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4/5/21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0A5B2E-3832-4B45-A7CB-0B8ABC0709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E1C5E99-4FF6-4649-B8BC-B1C417B0CE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793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D45E31-CEAB-0146-89CE-D05AE4DED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Показатели эффективности проекта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86E5DF-1A2B-E34B-A260-AAE779D57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4164" y="567558"/>
            <a:ext cx="7315200" cy="2312276"/>
          </a:xfrm>
        </p:spPr>
        <p:txBody>
          <a:bodyPr/>
          <a:lstStyle/>
          <a:p>
            <a:r>
              <a:rPr lang="ru-RU" dirty="0"/>
              <a:t>Изменения в технологических и бизнес процессах в результате внедрения (краткое изложение)</a:t>
            </a:r>
          </a:p>
          <a:p>
            <a:r>
              <a:rPr lang="ru-RU" dirty="0"/>
              <a:t>Технологические и экономические факторы эффективности, включенные в расчет окупаемости проекта, их значения</a:t>
            </a:r>
          </a:p>
          <a:p>
            <a:r>
              <a:rPr lang="ru-RU" dirty="0"/>
              <a:t>Другие показатели эффективности (какие эффекты для бизнеса заказчика будут реализованы в проекте)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763665A3-7838-0943-BC94-0B1BBCE995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525796"/>
              </p:ext>
            </p:extLst>
          </p:nvPr>
        </p:nvGraphicFramePr>
        <p:xfrm>
          <a:off x="3831751" y="3079531"/>
          <a:ext cx="7529931" cy="19444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24906">
                  <a:extLst>
                    <a:ext uri="{9D8B030D-6E8A-4147-A177-3AD203B41FA5}">
                      <a16:colId xmlns:a16="http://schemas.microsoft.com/office/drawing/2014/main" val="2110979591"/>
                    </a:ext>
                  </a:extLst>
                </a:gridCol>
                <a:gridCol w="733435">
                  <a:extLst>
                    <a:ext uri="{9D8B030D-6E8A-4147-A177-3AD203B41FA5}">
                      <a16:colId xmlns:a16="http://schemas.microsoft.com/office/drawing/2014/main" val="4163333681"/>
                    </a:ext>
                  </a:extLst>
                </a:gridCol>
                <a:gridCol w="694318">
                  <a:extLst>
                    <a:ext uri="{9D8B030D-6E8A-4147-A177-3AD203B41FA5}">
                      <a16:colId xmlns:a16="http://schemas.microsoft.com/office/drawing/2014/main" val="2505858567"/>
                    </a:ext>
                  </a:extLst>
                </a:gridCol>
                <a:gridCol w="694318">
                  <a:extLst>
                    <a:ext uri="{9D8B030D-6E8A-4147-A177-3AD203B41FA5}">
                      <a16:colId xmlns:a16="http://schemas.microsoft.com/office/drawing/2014/main" val="2740457570"/>
                    </a:ext>
                  </a:extLst>
                </a:gridCol>
                <a:gridCol w="694318">
                  <a:extLst>
                    <a:ext uri="{9D8B030D-6E8A-4147-A177-3AD203B41FA5}">
                      <a16:colId xmlns:a16="http://schemas.microsoft.com/office/drawing/2014/main" val="3023228726"/>
                    </a:ext>
                  </a:extLst>
                </a:gridCol>
                <a:gridCol w="694318">
                  <a:extLst>
                    <a:ext uri="{9D8B030D-6E8A-4147-A177-3AD203B41FA5}">
                      <a16:colId xmlns:a16="http://schemas.microsoft.com/office/drawing/2014/main" val="3539736745"/>
                    </a:ext>
                  </a:extLst>
                </a:gridCol>
                <a:gridCol w="694318">
                  <a:extLst>
                    <a:ext uri="{9D8B030D-6E8A-4147-A177-3AD203B41FA5}">
                      <a16:colId xmlns:a16="http://schemas.microsoft.com/office/drawing/2014/main" val="343779803"/>
                    </a:ext>
                  </a:extLst>
                </a:gridCol>
              </a:tblGrid>
              <a:tr h="30138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Показатель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Значение показателя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4591800"/>
                  </a:ext>
                </a:extLst>
              </a:tr>
              <a:tr h="30138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Период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2020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2021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2022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2023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2024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2025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9545905"/>
                  </a:ext>
                </a:extLst>
              </a:tr>
              <a:tr h="52013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Расходы проекта (бюджет проекта),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36819276"/>
                  </a:ext>
                </a:extLst>
              </a:tr>
              <a:tr h="30138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Экономический эффект,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5911701"/>
                  </a:ext>
                </a:extLst>
              </a:tr>
              <a:tr h="52013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Экономическая эффективность проекта (</a:t>
                      </a:r>
                      <a:r>
                        <a:rPr lang="en" sz="1400" u="none" strike="noStrike" dirty="0">
                          <a:effectLst/>
                          <a:latin typeface="+mn-lt"/>
                        </a:rPr>
                        <a:t>PI)</a:t>
                      </a:r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*</a:t>
                      </a:r>
                      <a:endParaRPr lang="e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l" fontAlgn="b"/>
                      <a:endParaRPr lang="ru-RU" sz="1400" u="none" strike="noStrike" dirty="0"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20149666"/>
                  </a:ext>
                </a:extLst>
              </a:tr>
            </a:tbl>
          </a:graphicData>
        </a:graphic>
      </p:graphicFrame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7FA7E91B-E5DC-DE4C-8C05-A1DAA0D98D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174683"/>
              </p:ext>
            </p:extLst>
          </p:nvPr>
        </p:nvGraphicFramePr>
        <p:xfrm>
          <a:off x="3831751" y="5223134"/>
          <a:ext cx="7529930" cy="8804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24905">
                  <a:extLst>
                    <a:ext uri="{9D8B030D-6E8A-4147-A177-3AD203B41FA5}">
                      <a16:colId xmlns:a16="http://schemas.microsoft.com/office/drawing/2014/main" val="2281946906"/>
                    </a:ext>
                  </a:extLst>
                </a:gridCol>
                <a:gridCol w="733435">
                  <a:extLst>
                    <a:ext uri="{9D8B030D-6E8A-4147-A177-3AD203B41FA5}">
                      <a16:colId xmlns:a16="http://schemas.microsoft.com/office/drawing/2014/main" val="1397970988"/>
                    </a:ext>
                  </a:extLst>
                </a:gridCol>
                <a:gridCol w="694318">
                  <a:extLst>
                    <a:ext uri="{9D8B030D-6E8A-4147-A177-3AD203B41FA5}">
                      <a16:colId xmlns:a16="http://schemas.microsoft.com/office/drawing/2014/main" val="1458369822"/>
                    </a:ext>
                  </a:extLst>
                </a:gridCol>
                <a:gridCol w="694318">
                  <a:extLst>
                    <a:ext uri="{9D8B030D-6E8A-4147-A177-3AD203B41FA5}">
                      <a16:colId xmlns:a16="http://schemas.microsoft.com/office/drawing/2014/main" val="580573877"/>
                    </a:ext>
                  </a:extLst>
                </a:gridCol>
                <a:gridCol w="694318">
                  <a:extLst>
                    <a:ext uri="{9D8B030D-6E8A-4147-A177-3AD203B41FA5}">
                      <a16:colId xmlns:a16="http://schemas.microsoft.com/office/drawing/2014/main" val="1467946404"/>
                    </a:ext>
                  </a:extLst>
                </a:gridCol>
                <a:gridCol w="694318">
                  <a:extLst>
                    <a:ext uri="{9D8B030D-6E8A-4147-A177-3AD203B41FA5}">
                      <a16:colId xmlns:a16="http://schemas.microsoft.com/office/drawing/2014/main" val="2691545723"/>
                    </a:ext>
                  </a:extLst>
                </a:gridCol>
                <a:gridCol w="694318">
                  <a:extLst>
                    <a:ext uri="{9D8B030D-6E8A-4147-A177-3AD203B41FA5}">
                      <a16:colId xmlns:a16="http://schemas.microsoft.com/office/drawing/2014/main" val="9316172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Экономический эффект, тыс. руб.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1450555771"/>
                  </a:ext>
                </a:extLst>
              </a:tr>
              <a:tr h="38437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[Указываются составляющие (факторы) общего экономического эффекта проекта]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1562947750"/>
                  </a:ext>
                </a:extLst>
              </a:tr>
              <a:tr h="18017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…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…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…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…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…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…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09" marR="9009" marT="90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…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09" marR="9009" marT="9009" marB="0" anchor="b"/>
                </a:tc>
                <a:extLst>
                  <a:ext uri="{0D108BD9-81ED-4DB2-BD59-A6C34878D82A}">
                    <a16:rowId xmlns:a16="http://schemas.microsoft.com/office/drawing/2014/main" val="19310462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85CD291-7EEA-7848-A14B-FCD235A2B212}"/>
              </a:ext>
            </a:extLst>
          </p:cNvPr>
          <p:cNvSpPr txBox="1"/>
          <p:nvPr/>
        </p:nvSpPr>
        <p:spPr>
          <a:xfrm>
            <a:off x="252919" y="6337739"/>
            <a:ext cx="5179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/>
              <a:t>* Суммарный экономический эффект/Расходы проекта (бюджет проекта) </a:t>
            </a:r>
          </a:p>
        </p:txBody>
      </p:sp>
    </p:spTree>
    <p:extLst>
      <p:ext uri="{BB962C8B-B14F-4D97-AF65-F5344CB8AC3E}">
        <p14:creationId xmlns:p14="http://schemas.microsoft.com/office/powerpoint/2010/main" val="834804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F118B2-5436-3B41-BD99-9F1D63A2D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Потенциал тиражирования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805575-FDF6-7E46-BECB-E80EF93B8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3386" y="3333428"/>
            <a:ext cx="7698503" cy="3117229"/>
          </a:xfrm>
        </p:spPr>
        <p:txBody>
          <a:bodyPr>
            <a:normAutofit fontScale="92500"/>
          </a:bodyPr>
          <a:lstStyle/>
          <a:p>
            <a:r>
              <a:rPr lang="ru-RU" dirty="0"/>
              <a:t>Подтверждение спроса (источники, документы и т.п.)</a:t>
            </a:r>
          </a:p>
          <a:p>
            <a:r>
              <a:rPr lang="ru-RU" dirty="0"/>
              <a:t>Если применимо: Обязательства заказчика по тиражированию</a:t>
            </a:r>
          </a:p>
          <a:p>
            <a:r>
              <a:rPr lang="ru-RU" dirty="0"/>
              <a:t>Влияние пилотного проекта на тиражирование:</a:t>
            </a:r>
          </a:p>
          <a:p>
            <a:pPr lvl="1"/>
            <a:r>
              <a:rPr lang="ru-RU" dirty="0"/>
              <a:t>Снижение затрат при тиражировании:</a:t>
            </a:r>
          </a:p>
          <a:p>
            <a:pPr lvl="2"/>
            <a:r>
              <a:rPr lang="ru-RU" dirty="0"/>
              <a:t>Цена Продукт (лицензии)</a:t>
            </a:r>
          </a:p>
          <a:p>
            <a:pPr lvl="2"/>
            <a:r>
              <a:rPr lang="ru-RU" dirty="0"/>
              <a:t>Сокращение затрат на доработку Продукта (</a:t>
            </a:r>
            <a:r>
              <a:rPr lang="ru-RU" dirty="0" err="1"/>
              <a:t>переиспользование</a:t>
            </a:r>
            <a:r>
              <a:rPr lang="ru-RU" dirty="0"/>
              <a:t> доработок) </a:t>
            </a:r>
          </a:p>
          <a:p>
            <a:pPr lvl="2"/>
            <a:r>
              <a:rPr lang="ru-RU" dirty="0"/>
              <a:t>Другие факторы, в </a:t>
            </a:r>
            <a:r>
              <a:rPr lang="ru-RU" dirty="0" err="1"/>
              <a:t>т.ч</a:t>
            </a:r>
            <a:r>
              <a:rPr lang="ru-RU" dirty="0"/>
              <a:t>. ускорение внедрений</a:t>
            </a:r>
          </a:p>
          <a:p>
            <a:pPr lvl="1"/>
            <a:r>
              <a:rPr lang="ru-RU" dirty="0"/>
              <a:t>Подтверждение или повышение доказанной эффективности, снижение рисков, др.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(за счет чего последующие внедрения будут проще/дешевле/эффективнее)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AC3BBE30-78E7-7645-BA5F-57C8B22F4B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675016"/>
              </p:ext>
            </p:extLst>
          </p:nvPr>
        </p:nvGraphicFramePr>
        <p:xfrm>
          <a:off x="3890743" y="741986"/>
          <a:ext cx="7471188" cy="11852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1188">
                  <a:extLst>
                    <a:ext uri="{9D8B030D-6E8A-4147-A177-3AD203B41FA5}">
                      <a16:colId xmlns:a16="http://schemas.microsoft.com/office/drawing/2014/main" val="328342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64473512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87342933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261044409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62761244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83020217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526715065"/>
                    </a:ext>
                  </a:extLst>
                </a:gridCol>
              </a:tblGrid>
              <a:tr h="283845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effectLst/>
                        </a:rPr>
                        <a:t>Показатель объема масштабирования проекта (на других объектах заказчика) 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Единица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измерения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Значения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412894"/>
                  </a:ext>
                </a:extLst>
              </a:tr>
              <a:tr h="3016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2021г.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2022г.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2023г.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2024г.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2025г.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1080007"/>
                  </a:ext>
                </a:extLst>
              </a:tr>
              <a:tr h="20256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[Количество лицензий, пользователей, оснащенных продуктом рабочих мест и т.д.]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9071980"/>
                  </a:ext>
                </a:extLst>
              </a:tr>
              <a:tr h="20256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[…]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[…]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[…]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[…]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[…]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[…]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[…]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5945386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20AA50E0-C02A-4F48-B5B8-7B1664D20F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27490"/>
              </p:ext>
            </p:extLst>
          </p:nvPr>
        </p:nvGraphicFramePr>
        <p:xfrm>
          <a:off x="3890743" y="2263315"/>
          <a:ext cx="7492788" cy="10139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51188">
                  <a:extLst>
                    <a:ext uri="{9D8B030D-6E8A-4147-A177-3AD203B41FA5}">
                      <a16:colId xmlns:a16="http://schemas.microsoft.com/office/drawing/2014/main" val="348788431"/>
                    </a:ext>
                  </a:extLst>
                </a:gridCol>
                <a:gridCol w="723600">
                  <a:extLst>
                    <a:ext uri="{9D8B030D-6E8A-4147-A177-3AD203B41FA5}">
                      <a16:colId xmlns:a16="http://schemas.microsoft.com/office/drawing/2014/main" val="3176603455"/>
                    </a:ext>
                  </a:extLst>
                </a:gridCol>
                <a:gridCol w="723600">
                  <a:extLst>
                    <a:ext uri="{9D8B030D-6E8A-4147-A177-3AD203B41FA5}">
                      <a16:colId xmlns:a16="http://schemas.microsoft.com/office/drawing/2014/main" val="1277709945"/>
                    </a:ext>
                  </a:extLst>
                </a:gridCol>
                <a:gridCol w="723600">
                  <a:extLst>
                    <a:ext uri="{9D8B030D-6E8A-4147-A177-3AD203B41FA5}">
                      <a16:colId xmlns:a16="http://schemas.microsoft.com/office/drawing/2014/main" val="647757305"/>
                    </a:ext>
                  </a:extLst>
                </a:gridCol>
                <a:gridCol w="723600">
                  <a:extLst>
                    <a:ext uri="{9D8B030D-6E8A-4147-A177-3AD203B41FA5}">
                      <a16:colId xmlns:a16="http://schemas.microsoft.com/office/drawing/2014/main" val="652359133"/>
                    </a:ext>
                  </a:extLst>
                </a:gridCol>
                <a:gridCol w="723600">
                  <a:extLst>
                    <a:ext uri="{9D8B030D-6E8A-4147-A177-3AD203B41FA5}">
                      <a16:colId xmlns:a16="http://schemas.microsoft.com/office/drawing/2014/main" val="890128004"/>
                    </a:ext>
                  </a:extLst>
                </a:gridCol>
                <a:gridCol w="723600">
                  <a:extLst>
                    <a:ext uri="{9D8B030D-6E8A-4147-A177-3AD203B41FA5}">
                      <a16:colId xmlns:a16="http://schemas.microsoft.com/office/drawing/2014/main" val="4154402335"/>
                    </a:ext>
                  </a:extLst>
                </a:gridCol>
              </a:tblGrid>
              <a:tr h="26289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dirty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dirty="0">
                          <a:solidFill>
                            <a:srgbClr val="272A2B"/>
                          </a:solidFill>
                          <a:effectLst/>
                        </a:rPr>
                        <a:t>2021г.</a:t>
                      </a:r>
                      <a:endParaRPr lang="ru-RU" sz="1100" b="0" dirty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  <a:effectLst/>
                        </a:rPr>
                        <a:t>2022г.</a:t>
                      </a:r>
                      <a:endParaRPr lang="ru-RU" sz="1100" b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  <a:effectLst/>
                        </a:rPr>
                        <a:t>2023г.</a:t>
                      </a:r>
                      <a:endParaRPr lang="ru-RU" sz="1100" b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  <a:effectLst/>
                        </a:rPr>
                        <a:t>2024г.</a:t>
                      </a:r>
                      <a:endParaRPr lang="ru-RU" sz="1100" b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  <a:effectLst/>
                        </a:rPr>
                        <a:t>2025г.</a:t>
                      </a:r>
                      <a:endParaRPr lang="ru-RU" sz="1100" b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dirty="0">
                          <a:solidFill>
                            <a:srgbClr val="272A2B"/>
                          </a:solidFill>
                          <a:effectLst/>
                        </a:rPr>
                        <a:t>2030г.</a:t>
                      </a:r>
                      <a:endParaRPr lang="ru-RU" sz="1100" b="0" dirty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8387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dirty="0">
                          <a:solidFill>
                            <a:srgbClr val="272A2B"/>
                          </a:solidFill>
                          <a:effectLst/>
                        </a:rPr>
                        <a:t>Выручка, тыс. руб.</a:t>
                      </a:r>
                      <a:endParaRPr lang="ru-RU" sz="1100" b="0" dirty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dirty="0">
                          <a:solidFill>
                            <a:srgbClr val="272A2B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dirty="0">
                          <a:solidFill>
                            <a:srgbClr val="272A2B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  <a:effectLst/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  <a:effectLst/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  <a:effectLst/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  <a:effectLst/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841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dirty="0">
                          <a:solidFill>
                            <a:srgbClr val="272A2B"/>
                          </a:solidFill>
                          <a:effectLst/>
                        </a:rPr>
                        <a:t>Россия</a:t>
                      </a:r>
                      <a:endParaRPr lang="ru-RU" sz="1100" b="0" dirty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dirty="0">
                          <a:solidFill>
                            <a:srgbClr val="272A2B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dirty="0">
                          <a:solidFill>
                            <a:srgbClr val="272A2B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dirty="0">
                          <a:solidFill>
                            <a:srgbClr val="272A2B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dirty="0">
                          <a:solidFill>
                            <a:srgbClr val="272A2B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  <a:effectLst/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  <a:effectLst/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4984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dirty="0">
                          <a:solidFill>
                            <a:srgbClr val="272A2B"/>
                          </a:solidFill>
                          <a:effectLst/>
                        </a:rPr>
                        <a:t>Страна 1</a:t>
                      </a:r>
                      <a:endParaRPr lang="ru-RU" sz="1100" b="0" dirty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  <a:effectLst/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  <a:effectLst/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dirty="0">
                          <a:solidFill>
                            <a:srgbClr val="272A2B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dirty="0">
                          <a:solidFill>
                            <a:srgbClr val="272A2B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dirty="0">
                          <a:solidFill>
                            <a:srgbClr val="272A2B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dirty="0">
                          <a:solidFill>
                            <a:srgbClr val="272A2B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6002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en-US" sz="1100" b="0" dirty="0">
                          <a:solidFill>
                            <a:srgbClr val="272A2B"/>
                          </a:solidFill>
                          <a:effectLst/>
                        </a:rPr>
                        <a:t>…</a:t>
                      </a:r>
                      <a:endParaRPr lang="ru-RU" sz="1100" b="0" dirty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  <a:effectLst/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  <a:effectLst/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  <a:effectLst/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dirty="0">
                          <a:solidFill>
                            <a:srgbClr val="272A2B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dirty="0">
                          <a:solidFill>
                            <a:srgbClr val="272A2B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100" b="0" dirty="0">
                          <a:solidFill>
                            <a:srgbClr val="272A2B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rgbClr val="272A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77995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FDE2FCD-1C3C-254C-ACD9-BF1C8A356327}"/>
              </a:ext>
            </a:extLst>
          </p:cNvPr>
          <p:cNvSpPr txBox="1"/>
          <p:nvPr/>
        </p:nvSpPr>
        <p:spPr>
          <a:xfrm>
            <a:off x="3873387" y="1955538"/>
            <a:ext cx="33599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/>
              <a:t>Прогноз выручки от тиражирования продукта</a:t>
            </a:r>
          </a:p>
        </p:txBody>
      </p:sp>
    </p:spTree>
    <p:extLst>
      <p:ext uri="{BB962C8B-B14F-4D97-AF65-F5344CB8AC3E}">
        <p14:creationId xmlns:p14="http://schemas.microsoft.com/office/powerpoint/2010/main" val="2499271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79C38B-677C-CC45-ABB7-D55638ADB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Общая информация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142CD5-1B30-354B-A754-0D52BFBF6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Заказчик/разработчик(и)</a:t>
            </a:r>
          </a:p>
          <a:p>
            <a:r>
              <a:rPr lang="ru-RU" dirty="0"/>
              <a:t>Наименование проекта</a:t>
            </a:r>
          </a:p>
          <a:p>
            <a:r>
              <a:rPr lang="ru-RU" dirty="0"/>
              <a:t>Бюджет проекта/размер гранта, срок реализации</a:t>
            </a:r>
          </a:p>
          <a:p>
            <a:r>
              <a:rPr lang="ru-RU" dirty="0"/>
              <a:t>Соответствие приоритетным направлениям поддержки*</a:t>
            </a:r>
          </a:p>
          <a:p>
            <a:r>
              <a:rPr lang="ru-RU" dirty="0"/>
              <a:t>Потенциал тиражирования на период до 2025 и до 2030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AE8169-9380-7B42-9947-9EEA89BDD4DA}"/>
              </a:ext>
            </a:extLst>
          </p:cNvPr>
          <p:cNvSpPr txBox="1"/>
          <p:nvPr/>
        </p:nvSpPr>
        <p:spPr>
          <a:xfrm>
            <a:off x="252919" y="6432332"/>
            <a:ext cx="624241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i="1" dirty="0"/>
              <a:t>* см. Приоритетные направления поддержки (приложение 1 к Критериям отбора и оценки заявок)</a:t>
            </a:r>
          </a:p>
        </p:txBody>
      </p:sp>
    </p:spTree>
    <p:extLst>
      <p:ext uri="{BB962C8B-B14F-4D97-AF65-F5344CB8AC3E}">
        <p14:creationId xmlns:p14="http://schemas.microsoft.com/office/powerpoint/2010/main" val="3349314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E7275C-4702-D44B-9067-D347305C7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Заказчик и разработчик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9A1D87-F4F4-A648-84EE-FD104788A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Заказчик</a:t>
            </a:r>
          </a:p>
          <a:p>
            <a:pPr lvl="1"/>
            <a:r>
              <a:rPr lang="ru-RU" dirty="0" err="1"/>
              <a:t>Референтность</a:t>
            </a:r>
            <a:r>
              <a:rPr lang="ru-RU" dirty="0"/>
              <a:t> для отрасли (значимый игрок, лидер в цифровой трансформации и т.п.)</a:t>
            </a:r>
          </a:p>
          <a:p>
            <a:pPr lvl="1"/>
            <a:r>
              <a:rPr lang="ru-RU" dirty="0"/>
              <a:t>Подтверждение фокуса на проекте (проект предусмотрен стратегией, выделены квалифицированные кадры на проект, пр.)</a:t>
            </a:r>
          </a:p>
          <a:p>
            <a:r>
              <a:rPr lang="ru-RU" dirty="0"/>
              <a:t>Разработчик:</a:t>
            </a:r>
          </a:p>
          <a:p>
            <a:pPr lvl="1"/>
            <a:r>
              <a:rPr lang="ru-RU" dirty="0"/>
              <a:t>Ресурсы, опыт</a:t>
            </a:r>
          </a:p>
          <a:p>
            <a:pPr lvl="1"/>
            <a:r>
              <a:rPr lang="ru-RU" dirty="0"/>
              <a:t>Подтверждение признания (победы, публикации, статусные инвесторы, пр.)</a:t>
            </a:r>
          </a:p>
          <a:p>
            <a:pPr lvl="1"/>
            <a:r>
              <a:rPr lang="ru-RU" dirty="0"/>
              <a:t>История получения господдержки (когда, какая мера, какой результат)</a:t>
            </a:r>
          </a:p>
        </p:txBody>
      </p:sp>
    </p:spTree>
    <p:extLst>
      <p:ext uri="{BB962C8B-B14F-4D97-AF65-F5344CB8AC3E}">
        <p14:creationId xmlns:p14="http://schemas.microsoft.com/office/powerpoint/2010/main" val="671617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E7275C-4702-D44B-9067-D347305C7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Продукт	(возможно несколько слайдов по числу продуктов)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9A1D87-F4F4-A648-84EE-FD104788A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Наименование</a:t>
            </a:r>
          </a:p>
          <a:p>
            <a:r>
              <a:rPr lang="ru-RU" dirty="0"/>
              <a:t>Ключевые функциональные характеристики</a:t>
            </a:r>
          </a:p>
          <a:p>
            <a:r>
              <a:rPr lang="ru-RU" dirty="0"/>
              <a:t>Конкурентоспособность и </a:t>
            </a:r>
            <a:r>
              <a:rPr lang="ru-RU" dirty="0" err="1"/>
              <a:t>инновационность</a:t>
            </a:r>
            <a:r>
              <a:rPr lang="ru-RU" dirty="0"/>
              <a:t>:</a:t>
            </a:r>
          </a:p>
          <a:p>
            <a:pPr lvl="1"/>
            <a:r>
              <a:rPr lang="ru-RU" dirty="0"/>
              <a:t>Описание</a:t>
            </a:r>
          </a:p>
          <a:p>
            <a:pPr lvl="1"/>
            <a:r>
              <a:rPr lang="ru-RU" dirty="0"/>
              <a:t>Сравнение с альтернативами*</a:t>
            </a:r>
          </a:p>
          <a:p>
            <a:r>
              <a:rPr lang="ru-RU" dirty="0"/>
              <a:t>Текущий статус:</a:t>
            </a:r>
          </a:p>
          <a:p>
            <a:pPr lvl="1"/>
            <a:r>
              <a:rPr lang="ru-RU" dirty="0"/>
              <a:t>На каком этапе развития находится, УТГ, наличие продукта «предшественника», </a:t>
            </a:r>
          </a:p>
          <a:p>
            <a:pPr lvl="1"/>
            <a:r>
              <a:rPr lang="ru-RU" dirty="0"/>
              <a:t>Подтверждение российского происхождения (наличие в реестре)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82DF06-D3F0-7A46-912F-D9C68248DADC}"/>
              </a:ext>
            </a:extLst>
          </p:cNvPr>
          <p:cNvSpPr txBox="1"/>
          <p:nvPr/>
        </p:nvSpPr>
        <p:spPr>
          <a:xfrm>
            <a:off x="252919" y="6411367"/>
            <a:ext cx="114617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i="1" dirty="0"/>
              <a:t>* Сравнение продукта с близкими по функционалу конкурирующими решениями, в том числе с указанием измеримых функциональных и стоимостных характеристик (в виде таблицы)</a:t>
            </a:r>
          </a:p>
        </p:txBody>
      </p:sp>
    </p:spTree>
    <p:extLst>
      <p:ext uri="{BB962C8B-B14F-4D97-AF65-F5344CB8AC3E}">
        <p14:creationId xmlns:p14="http://schemas.microsoft.com/office/powerpoint/2010/main" val="591050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D02151-5B63-364B-B48B-0518A636C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ru-RU" dirty="0"/>
            </a:br>
            <a:r>
              <a:rPr lang="ru-RU" dirty="0"/>
              <a:t>Дополнительная информация о продукте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F6C0F2-5D30-C042-B149-CAC7B8E64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Общая архитектура и состав продукта, планируемого к внедрению в ходе проекта</a:t>
            </a:r>
          </a:p>
          <a:p>
            <a:r>
              <a:rPr lang="ru-RU" dirty="0"/>
              <a:t>Особенности применяемых методов, алгоритмов и пр.</a:t>
            </a:r>
          </a:p>
          <a:p>
            <a:r>
              <a:rPr lang="ru-RU" dirty="0"/>
              <a:t>Соответствие принципам открытости:</a:t>
            </a:r>
          </a:p>
          <a:p>
            <a:pPr lvl="1"/>
            <a:r>
              <a:rPr lang="ru-RU" dirty="0"/>
              <a:t>Использование открытого ПО в Продукте</a:t>
            </a:r>
          </a:p>
          <a:p>
            <a:pPr lvl="1"/>
            <a:r>
              <a:rPr lang="ru-RU" dirty="0"/>
              <a:t>Использование открытых протоколов, </a:t>
            </a:r>
            <a:r>
              <a:rPr lang="en-US" dirty="0"/>
              <a:t>API</a:t>
            </a:r>
            <a:r>
              <a:rPr lang="ru-RU" dirty="0"/>
              <a:t>, возможности интеграции со сторонними решениями</a:t>
            </a:r>
          </a:p>
        </p:txBody>
      </p:sp>
    </p:spTree>
    <p:extLst>
      <p:ext uri="{BB962C8B-B14F-4D97-AF65-F5344CB8AC3E}">
        <p14:creationId xmlns:p14="http://schemas.microsoft.com/office/powerpoint/2010/main" val="3080139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56CFFF-8B8A-DA4C-A4E8-BA58B3BB1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Пилотный характер проекта*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B5F365-0A40-1848-A669-48E54365E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Объекты внедрения (краткая информация), планируемые изменения в технологических или бизнес-процессах заказчика</a:t>
            </a:r>
          </a:p>
          <a:p>
            <a:r>
              <a:rPr lang="ru-RU" dirty="0"/>
              <a:t>Почему это внедрение является первым (если были подобные внедрения, то что нового в продукте, что особенного в данном внедрении)</a:t>
            </a:r>
          </a:p>
          <a:p>
            <a:r>
              <a:rPr lang="ru-RU" dirty="0"/>
              <a:t>Доработка продукта в рамках проекта (что делается и какие на это расходы)</a:t>
            </a:r>
          </a:p>
          <a:p>
            <a:r>
              <a:rPr lang="ru-RU" dirty="0"/>
              <a:t>УТГ «на входе» и «на выходе»</a:t>
            </a:r>
          </a:p>
          <a:p>
            <a:r>
              <a:rPr lang="ru-RU" dirty="0"/>
              <a:t>Информация, подтверждающая что пилотный проект способствует дальнейшему тиражированию продукта:</a:t>
            </a:r>
          </a:p>
          <a:p>
            <a:pPr lvl="1"/>
            <a:r>
              <a:rPr lang="ru-RU" dirty="0" err="1"/>
              <a:t>Референтность</a:t>
            </a:r>
            <a:r>
              <a:rPr lang="ru-RU" dirty="0"/>
              <a:t> проекта для отрасли</a:t>
            </a:r>
          </a:p>
          <a:p>
            <a:pPr lvl="1"/>
            <a:r>
              <a:rPr lang="ru-RU" dirty="0"/>
              <a:t>Наличие других потенциальных заказчиков, для которых пилотных проект является </a:t>
            </a:r>
            <a:r>
              <a:rPr lang="ru-RU" dirty="0" err="1"/>
              <a:t>референтым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AFDA0E-F765-DE4F-963C-B5C7A94E3E4A}"/>
              </a:ext>
            </a:extLst>
          </p:cNvPr>
          <p:cNvSpPr txBox="1"/>
          <p:nvPr/>
        </p:nvSpPr>
        <p:spPr>
          <a:xfrm>
            <a:off x="250489" y="6257836"/>
            <a:ext cx="1198757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i="1" dirty="0"/>
              <a:t>*  Пилотное внедрение – первое промышленное или коммерческое внедрение продукта (продуктов) в определенной отрасли или практическое испытание (проверку) продукта (продуктов)</a:t>
            </a:r>
          </a:p>
          <a:p>
            <a:r>
              <a:rPr lang="ru-RU" sz="1100" i="1" dirty="0"/>
              <a:t>    в условиях операционной деятельности заказчика или опытно-промышленной эксплуатации. Может включать мероприятия, направленные на повышение уровня готовности технологии, </a:t>
            </a:r>
          </a:p>
          <a:p>
            <a:r>
              <a:rPr lang="ru-RU" sz="1100" i="1" dirty="0"/>
              <a:t>    а также на адаптацию продукта к отраслевым и другим условиям внедрения. </a:t>
            </a:r>
          </a:p>
        </p:txBody>
      </p:sp>
    </p:spTree>
    <p:extLst>
      <p:ext uri="{BB962C8B-B14F-4D97-AF65-F5344CB8AC3E}">
        <p14:creationId xmlns:p14="http://schemas.microsoft.com/office/powerpoint/2010/main" val="4223856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7EC35F-77E7-8240-A5CA-7FC8580A2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</a:t>
            </a:r>
            <a:r>
              <a:rPr lang="ru-RU" dirty="0">
                <a:solidFill>
                  <a:schemeClr val="bg1"/>
                </a:solidFill>
              </a:rPr>
              <a:t>и объем </a:t>
            </a:r>
            <a:r>
              <a:rPr lang="ru-RU" dirty="0"/>
              <a:t>мероприятий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9007B6-E304-6143-A161-2D2B21BEF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2057768"/>
          </a:xfrm>
        </p:spPr>
        <p:txBody>
          <a:bodyPr/>
          <a:lstStyle/>
          <a:p>
            <a:r>
              <a:rPr lang="ru-RU" dirty="0"/>
              <a:t>Основные (</a:t>
            </a:r>
            <a:r>
              <a:rPr lang="ru-RU" dirty="0" err="1"/>
              <a:t>сутевые</a:t>
            </a:r>
            <a:r>
              <a:rPr lang="ru-RU" dirty="0"/>
              <a:t>) мероприятия/работы проекта</a:t>
            </a:r>
          </a:p>
          <a:p>
            <a:r>
              <a:rPr lang="ru-RU" dirty="0"/>
              <a:t>ПО и оборудование в проекте (помимо внедряемого продукта):</a:t>
            </a:r>
          </a:p>
          <a:p>
            <a:pPr lvl="1"/>
            <a:r>
              <a:rPr lang="ru-RU" dirty="0"/>
              <a:t>Что закупается за счет сметы проекта, в чем роль в проекте</a:t>
            </a:r>
          </a:p>
          <a:p>
            <a:r>
              <a:rPr lang="ru-RU" dirty="0"/>
              <a:t>Этапы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F049FEAA-2EFC-AC40-90DD-844429FF90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89123"/>
              </p:ext>
            </p:extLst>
          </p:nvPr>
        </p:nvGraphicFramePr>
        <p:xfrm>
          <a:off x="3869268" y="2997406"/>
          <a:ext cx="7471395" cy="21092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8020">
                  <a:extLst>
                    <a:ext uri="{9D8B030D-6E8A-4147-A177-3AD203B41FA5}">
                      <a16:colId xmlns:a16="http://schemas.microsoft.com/office/drawing/2014/main" val="3456312483"/>
                    </a:ext>
                  </a:extLst>
                </a:gridCol>
                <a:gridCol w="2254300">
                  <a:extLst>
                    <a:ext uri="{9D8B030D-6E8A-4147-A177-3AD203B41FA5}">
                      <a16:colId xmlns:a16="http://schemas.microsoft.com/office/drawing/2014/main" val="371244471"/>
                    </a:ext>
                  </a:extLst>
                </a:gridCol>
                <a:gridCol w="1559774">
                  <a:extLst>
                    <a:ext uri="{9D8B030D-6E8A-4147-A177-3AD203B41FA5}">
                      <a16:colId xmlns:a16="http://schemas.microsoft.com/office/drawing/2014/main" val="1981074532"/>
                    </a:ext>
                  </a:extLst>
                </a:gridCol>
                <a:gridCol w="1534166">
                  <a:extLst>
                    <a:ext uri="{9D8B030D-6E8A-4147-A177-3AD203B41FA5}">
                      <a16:colId xmlns:a16="http://schemas.microsoft.com/office/drawing/2014/main" val="4199298012"/>
                    </a:ext>
                  </a:extLst>
                </a:gridCol>
                <a:gridCol w="1645135">
                  <a:extLst>
                    <a:ext uri="{9D8B030D-6E8A-4147-A177-3AD203B41FA5}">
                      <a16:colId xmlns:a16="http://schemas.microsoft.com/office/drawing/2014/main" val="3696514842"/>
                    </a:ext>
                  </a:extLst>
                </a:gridCol>
              </a:tblGrid>
              <a:tr h="389564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№ п/п.</a:t>
                      </a:r>
                      <a:endParaRPr lang="ru-RU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Описание работ</a:t>
                      </a:r>
                      <a:endParaRPr lang="ru-RU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Исполнитель</a:t>
                      </a:r>
                      <a:endParaRPr lang="ru-RU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Результат</a:t>
                      </a:r>
                      <a:endParaRPr lang="ru-RU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Подтверждающие документы</a:t>
                      </a:r>
                      <a:endParaRPr lang="ru-RU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3561"/>
                  </a:ext>
                </a:extLst>
              </a:tr>
              <a:tr h="188078">
                <a:tc gridSpan="5"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Этап 1</a:t>
                      </a:r>
                      <a:endParaRPr lang="ru-RU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3799070"/>
                  </a:ext>
                </a:extLst>
              </a:tr>
              <a:tr h="1480127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1. </a:t>
                      </a:r>
                      <a:endParaRPr lang="ru-RU" sz="11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[Кратко описать, что будет сделано]</a:t>
                      </a:r>
                      <a:endParaRPr lang="ru-RU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[Название организации и статус (получатель гранта / разработчик продукта / соисполнитель)]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[Изменения в проекте после выполнения работ]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[Документ, фиксирующий факт выполнения работ и достижения результатов]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2556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54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F2C5A5-E1E7-EF4D-A7A9-A984FF5D2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Показатели реализации проекта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C3C42E-1E8C-7942-BCDB-3069D9FD4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1358092"/>
            <a:ext cx="7315200" cy="1826540"/>
          </a:xfrm>
        </p:spPr>
        <p:txBody>
          <a:bodyPr/>
          <a:lstStyle/>
          <a:p>
            <a:r>
              <a:rPr lang="ru-RU" dirty="0"/>
              <a:t>Охват/масштаб внедрения (количество подключенного оборудования, рабочих мест, лицензий и пр.) </a:t>
            </a:r>
          </a:p>
          <a:p>
            <a:r>
              <a:rPr lang="ru-RU" dirty="0"/>
              <a:t>Показатели функциональности продукта/результативности внедрения (какие характеристики продукта будут реализованы в проекте)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91E03DEE-E0F0-D646-B88E-586BA63F2F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477574"/>
              </p:ext>
            </p:extLst>
          </p:nvPr>
        </p:nvGraphicFramePr>
        <p:xfrm>
          <a:off x="3869268" y="3394918"/>
          <a:ext cx="7315200" cy="12118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4453">
                  <a:extLst>
                    <a:ext uri="{9D8B030D-6E8A-4147-A177-3AD203B41FA5}">
                      <a16:colId xmlns:a16="http://schemas.microsoft.com/office/drawing/2014/main" val="1771742185"/>
                    </a:ext>
                  </a:extLst>
                </a:gridCol>
                <a:gridCol w="1524721">
                  <a:extLst>
                    <a:ext uri="{9D8B030D-6E8A-4147-A177-3AD203B41FA5}">
                      <a16:colId xmlns:a16="http://schemas.microsoft.com/office/drawing/2014/main" val="3793542522"/>
                    </a:ext>
                  </a:extLst>
                </a:gridCol>
                <a:gridCol w="1353218">
                  <a:extLst>
                    <a:ext uri="{9D8B030D-6E8A-4147-A177-3AD203B41FA5}">
                      <a16:colId xmlns:a16="http://schemas.microsoft.com/office/drawing/2014/main" val="2419228609"/>
                    </a:ext>
                  </a:extLst>
                </a:gridCol>
                <a:gridCol w="1353218">
                  <a:extLst>
                    <a:ext uri="{9D8B030D-6E8A-4147-A177-3AD203B41FA5}">
                      <a16:colId xmlns:a16="http://schemas.microsoft.com/office/drawing/2014/main" val="3678882088"/>
                    </a:ext>
                  </a:extLst>
                </a:gridCol>
                <a:gridCol w="1309590">
                  <a:extLst>
                    <a:ext uri="{9D8B030D-6E8A-4147-A177-3AD203B41FA5}">
                      <a16:colId xmlns:a16="http://schemas.microsoft.com/office/drawing/2014/main" val="2997975486"/>
                    </a:ext>
                  </a:extLst>
                </a:gridCol>
              </a:tblGrid>
              <a:tr h="208915">
                <a:tc rowSpan="2"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Показатель </a:t>
                      </a:r>
                      <a:endParaRPr lang="ru-RU" sz="14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Единица измерения</a:t>
                      </a:r>
                      <a:endParaRPr lang="ru-RU" sz="14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Значение показателя</a:t>
                      </a:r>
                      <a:endParaRPr lang="ru-RU" sz="14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1441658"/>
                  </a:ext>
                </a:extLst>
              </a:tr>
              <a:tr h="138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Этап 1</a:t>
                      </a:r>
                      <a:endParaRPr lang="ru-RU" sz="14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Этап 2</a:t>
                      </a:r>
                      <a:endParaRPr lang="ru-RU" sz="14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Этап </a:t>
                      </a:r>
                      <a:r>
                        <a:rPr lang="en-US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N</a:t>
                      </a:r>
                      <a:endParaRPr lang="ru-RU" sz="14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774920"/>
                  </a:ext>
                </a:extLst>
              </a:tr>
              <a:tr h="208915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[Показатель 1]</a:t>
                      </a:r>
                      <a:endParaRPr lang="ru-RU" sz="14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195127"/>
                  </a:ext>
                </a:extLst>
              </a:tr>
              <a:tr h="208915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…</a:t>
                      </a:r>
                      <a:endParaRPr lang="ru-RU" sz="14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286557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[Показатель </a:t>
                      </a:r>
                      <a:r>
                        <a:rPr lang="en-US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N</a:t>
                      </a:r>
                      <a:r>
                        <a:rPr lang="ru-RU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]</a:t>
                      </a:r>
                      <a:endParaRPr lang="ru-RU" sz="14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57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286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59D8F7-72C7-764D-B9DA-C48D61B75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Смета проекта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691B62-8770-1243-A6EB-C64ECA38A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Две таблицы с разбивкой по этапам:</a:t>
            </a:r>
          </a:p>
          <a:p>
            <a:pPr lvl="1"/>
            <a:r>
              <a:rPr lang="ru-RU" dirty="0"/>
              <a:t>За счет гранта</a:t>
            </a:r>
          </a:p>
          <a:p>
            <a:pPr lvl="1"/>
            <a:r>
              <a:rPr lang="ru-RU" dirty="0"/>
              <a:t>Внебюджетные средства</a:t>
            </a:r>
          </a:p>
          <a:p>
            <a:r>
              <a:rPr lang="ru-RU" dirty="0"/>
              <a:t>Основные разделы </a:t>
            </a:r>
          </a:p>
          <a:p>
            <a:pPr lvl="1"/>
            <a:r>
              <a:rPr lang="ru-RU" dirty="0"/>
              <a:t>Фонд оплаты труда Заказчика</a:t>
            </a:r>
          </a:p>
          <a:p>
            <a:pPr lvl="1"/>
            <a:r>
              <a:rPr lang="ru-RU" dirty="0"/>
              <a:t>Накладные расходы (аренда/ФОТ АУП/командировки, др.)</a:t>
            </a:r>
          </a:p>
          <a:p>
            <a:pPr lvl="1"/>
            <a:r>
              <a:rPr lang="ru-RU" dirty="0"/>
              <a:t>Разработчик(и) (расходы на приобретение Продукта)</a:t>
            </a:r>
          </a:p>
          <a:p>
            <a:pPr lvl="1"/>
            <a:r>
              <a:rPr lang="ru-RU" dirty="0"/>
              <a:t>Разработчик(и) (услуги/работы, направленные на доработку продукта и внедрение)</a:t>
            </a:r>
          </a:p>
          <a:p>
            <a:pPr lvl="1"/>
            <a:r>
              <a:rPr lang="ru-RU" dirty="0"/>
              <a:t>Соисполнители (услуги/работы)</a:t>
            </a:r>
          </a:p>
          <a:p>
            <a:pPr lvl="1"/>
            <a:r>
              <a:rPr lang="ru-RU" dirty="0"/>
              <a:t>Капитальные затраты (помимо приобретения Продукта)</a:t>
            </a:r>
          </a:p>
          <a:p>
            <a:r>
              <a:rPr lang="ru-RU" dirty="0"/>
              <a:t>Выделить долю гранта и внебюджетных всего и по этапам</a:t>
            </a:r>
          </a:p>
          <a:p>
            <a:r>
              <a:rPr lang="ru-RU" dirty="0"/>
              <a:t>Источники внебюджетного финансирования</a:t>
            </a:r>
          </a:p>
          <a:p>
            <a:pPr lvl="1"/>
            <a:r>
              <a:rPr lang="ru-RU" dirty="0"/>
              <a:t>Источник средств Заказчика</a:t>
            </a:r>
          </a:p>
          <a:p>
            <a:pPr lvl="1"/>
            <a:r>
              <a:rPr lang="ru-RU" dirty="0"/>
              <a:t>Источник средства Разработчика (если применимо)</a:t>
            </a:r>
          </a:p>
        </p:txBody>
      </p:sp>
    </p:spTree>
    <p:extLst>
      <p:ext uri="{BB962C8B-B14F-4D97-AF65-F5344CB8AC3E}">
        <p14:creationId xmlns:p14="http://schemas.microsoft.com/office/powerpoint/2010/main" val="1149514752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Рамка</Template>
  <TotalTime>192</TotalTime>
  <Words>951</Words>
  <Application>Microsoft Macintosh PowerPoint</Application>
  <PresentationFormat>Широкоэкранный</PresentationFormat>
  <Paragraphs>216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Calibri</vt:lpstr>
      <vt:lpstr>Corbel</vt:lpstr>
      <vt:lpstr>Wingdings 2</vt:lpstr>
      <vt:lpstr>Рамка</vt:lpstr>
      <vt:lpstr>Презентация PowerPoint</vt:lpstr>
      <vt:lpstr>Общая информация</vt:lpstr>
      <vt:lpstr>Заказчик и разработчик</vt:lpstr>
      <vt:lpstr>Продукт (возможно несколько слайдов по числу продуктов)</vt:lpstr>
      <vt:lpstr> Дополнительная информация о продукте</vt:lpstr>
      <vt:lpstr>Пилотный характер проекта*</vt:lpstr>
      <vt:lpstr>План и объем мероприятий</vt:lpstr>
      <vt:lpstr>Показатели реализации проекта</vt:lpstr>
      <vt:lpstr>Смета проекта</vt:lpstr>
      <vt:lpstr>Показатели эффективности проекта</vt:lpstr>
      <vt:lpstr>Потенциал тиражирования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Константин Чугункин</cp:lastModifiedBy>
  <cp:revision>19</cp:revision>
  <dcterms:created xsi:type="dcterms:W3CDTF">2020-11-17T20:03:04Z</dcterms:created>
  <dcterms:modified xsi:type="dcterms:W3CDTF">2021-04-05T10:33:19Z</dcterms:modified>
</cp:coreProperties>
</file>