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6" r:id="rId4"/>
    <p:sldId id="257" r:id="rId5"/>
    <p:sldId id="264" r:id="rId6"/>
    <p:sldId id="263" r:id="rId7"/>
    <p:sldId id="259" r:id="rId8"/>
    <p:sldId id="265" r:id="rId9"/>
    <p:sldId id="260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B88B"/>
    <a:srgbClr val="392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7"/>
    <p:restoredTop sz="94648"/>
  </p:normalViewPr>
  <p:slideViewPr>
    <p:cSldViewPr snapToGrid="0">
      <p:cViewPr varScale="1">
        <p:scale>
          <a:sx n="94" d="100"/>
          <a:sy n="94" d="100"/>
        </p:scale>
        <p:origin x="7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C7B8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C4B-4548-B43B-B916C343BF08}"/>
              </c:ext>
            </c:extLst>
          </c:dPt>
          <c:dPt>
            <c:idx val="1"/>
            <c:bubble3D val="0"/>
            <c:spPr>
              <a:solidFill>
                <a:srgbClr val="39291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C4B-4548-B43B-B916C343BF08}"/>
              </c:ext>
            </c:extLst>
          </c:dPt>
          <c:dLbls>
            <c:dLbl>
              <c:idx val="0"/>
              <c:layout>
                <c:manualLayout>
                  <c:x val="9.6312699509044405E-2"/>
                  <c:y val="-5.84939691336075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4B-4548-B43B-B916C343BF08}"/>
                </c:ext>
              </c:extLst>
            </c:dLbl>
            <c:dLbl>
              <c:idx val="1"/>
              <c:layout>
                <c:manualLayout>
                  <c:x val="-0.10001703410554612"/>
                  <c:y val="-2.33975876534430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4B-4548-B43B-B916C343BF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B-4548-B43B-B916C343BF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95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5785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203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1934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58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0" name="Уровень текста 1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30175" y="248158"/>
            <a:ext cx="8883650" cy="269242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9" name="Уровень текста 1…"/>
          <p:cNvSpPr txBox="1"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bg object 16"/>
          <p:cNvSpPr/>
          <p:nvPr/>
        </p:nvSpPr>
        <p:spPr>
          <a:xfrm>
            <a:off x="359661" y="260604"/>
            <a:ext cx="1542292" cy="25146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30175" y="248158"/>
            <a:ext cx="8883650" cy="269242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457200" y="1577338"/>
            <a:ext cx="3977641" cy="4526283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g object 16"/>
          <p:cNvSpPr/>
          <p:nvPr/>
        </p:nvSpPr>
        <p:spPr>
          <a:xfrm>
            <a:off x="359661" y="260604"/>
            <a:ext cx="1542292" cy="25146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30175" y="248158"/>
            <a:ext cx="8883650" cy="269242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48708" y="383623"/>
            <a:ext cx="8883651" cy="269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315874" y="1116024"/>
            <a:ext cx="8512251" cy="13919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8892792" y="6579609"/>
            <a:ext cx="191047" cy="13554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indent="38100">
              <a:defRPr sz="1000" spc="-4"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sng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81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-4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ject 3"/>
          <p:cNvSpPr/>
          <p:nvPr/>
        </p:nvSpPr>
        <p:spPr>
          <a:xfrm flipH="1">
            <a:off x="1828799" y="-1"/>
            <a:ext cx="9144002" cy="685800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</p:txBody>
      </p:sp>
      <p:sp>
        <p:nvSpPr>
          <p:cNvPr id="66" name="object 4"/>
          <p:cNvSpPr/>
          <p:nvPr/>
        </p:nvSpPr>
        <p:spPr>
          <a:xfrm>
            <a:off x="0" y="0"/>
            <a:ext cx="7440515" cy="6858000"/>
          </a:xfrm>
          <a:prstGeom prst="rect">
            <a:avLst/>
          </a:prstGeom>
          <a:gradFill>
            <a:gsLst>
              <a:gs pos="0">
                <a:srgbClr val="2B2118"/>
              </a:gs>
              <a:gs pos="100000">
                <a:srgbClr val="5F544D"/>
              </a:gs>
            </a:gsLst>
            <a:lin ang="14405929"/>
          </a:gra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67" name="object 5"/>
          <p:cNvSpPr/>
          <p:nvPr/>
        </p:nvSpPr>
        <p:spPr>
          <a:xfrm>
            <a:off x="355090" y="376426"/>
            <a:ext cx="1542290" cy="2529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68" name="object 6"/>
          <p:cNvSpPr txBox="1"/>
          <p:nvPr/>
        </p:nvSpPr>
        <p:spPr>
          <a:xfrm>
            <a:off x="2172461" y="377190"/>
            <a:ext cx="1990726" cy="192626"/>
          </a:xfrm>
          <a:prstGeom prst="rect">
            <a:avLst/>
          </a:prstGeom>
          <a:solidFill>
            <a:srgbClr val="F1F1F1">
              <a:alpha val="52159"/>
            </a:srgbClr>
          </a:solidFill>
          <a:ln w="19811">
            <a:solidFill>
              <a:srgbClr val="FFFF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250825">
              <a:spcBef>
                <a:spcPts val="200"/>
              </a:spcBef>
              <a:defRPr sz="1200" spc="-1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Логотип</a:t>
            </a:r>
            <a:r>
              <a:rPr spc="-25"/>
              <a:t> </a:t>
            </a:r>
            <a:r>
              <a:rPr spc="-5"/>
              <a:t>организации</a:t>
            </a:r>
          </a:p>
        </p:txBody>
      </p:sp>
      <p:sp>
        <p:nvSpPr>
          <p:cNvPr id="70" name="object 8"/>
          <p:cNvSpPr txBox="1">
            <a:spLocks noGrp="1"/>
          </p:cNvSpPr>
          <p:nvPr>
            <p:ph type="title"/>
          </p:nvPr>
        </p:nvSpPr>
        <p:spPr>
          <a:xfrm>
            <a:off x="315873" y="1640957"/>
            <a:ext cx="6289678" cy="1391923"/>
          </a:xfrm>
          <a:prstGeom prst="rect">
            <a:avLst/>
          </a:prstGeom>
        </p:spPr>
        <p:txBody>
          <a:bodyPr/>
          <a:lstStyle/>
          <a:p>
            <a:pPr indent="12700">
              <a:lnSpc>
                <a:spcPts val="5300"/>
              </a:lnSpc>
              <a:spcBef>
                <a:spcPts val="100"/>
              </a:spcBef>
              <a:defRPr sz="4800" b="0" spc="-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spc="-100">
                <a:latin typeface="Arial"/>
                <a:ea typeface="Arial"/>
                <a:cs typeface="Arial"/>
                <a:sym typeface="Arial"/>
              </a:rPr>
              <a:t>Указать</a:t>
            </a:r>
            <a:r>
              <a:rPr spc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spc="-100">
                <a:latin typeface="Arial"/>
                <a:ea typeface="Arial"/>
                <a:cs typeface="Arial"/>
                <a:sym typeface="Arial"/>
              </a:rPr>
              <a:t>название</a:t>
            </a:r>
          </a:p>
          <a:p>
            <a:pPr indent="12700">
              <a:lnSpc>
                <a:spcPts val="5300"/>
              </a:lnSpc>
              <a:defRPr sz="4800" b="0" spc="-13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spc="-100">
                <a:latin typeface="Arial"/>
                <a:ea typeface="Arial"/>
                <a:cs typeface="Arial"/>
                <a:sym typeface="Arial"/>
              </a:rPr>
              <a:t>комплексного проекта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315874" y="3256174"/>
            <a:ext cx="7189469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2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pc="-12" dirty="0"/>
              <a:t>Для участия в отборе на право получения субсидии в рамках ПП РФ от 17.02.2016 № 109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D95CE9-6708-06B9-8EF3-6E1EF221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Рекомендации по заполнению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15A39C-CC3D-46A7-59B8-ED74564AE78F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xfrm>
            <a:off x="315874" y="1081825"/>
            <a:ext cx="7462965" cy="4770335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доклад Вам будет отведено не более 10 минут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Слайд «Что мы хотим разработать». Можно сделать несколько таких слайдов, если заявляете много продуктов. Но рекомендуем однотипные продукты в рамках презентации объединять в линейки продукции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 слайде «Конкурентоспособность»: год выпуска и цена обязательны для указания, указывайте не более 2 российских и зарубежных аналогов с лидирующими характеристиками. В случае необходимости можно сделать несколько слайдов для различных продуктов/линеек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Делайте презентацию аккуратно, от всего сердца. Отражайте на слайдах только самую важную информацию, за которую должны зацепиться глаза эксперта. Все остальное скажете словами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Слайд «Изменения в проекте» заполняется только для проектов, поданных на конкурс повторно</a:t>
            </a:r>
          </a:p>
          <a:p>
            <a:pPr marL="342900" indent="-342900">
              <a:buFont typeface="Wingdings" pitchFamily="2" charset="2"/>
              <a:buChar char="Ø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Успехов! </a:t>
            </a:r>
          </a:p>
        </p:txBody>
      </p:sp>
    </p:spTree>
    <p:extLst>
      <p:ext uri="{BB962C8B-B14F-4D97-AF65-F5344CB8AC3E}">
        <p14:creationId xmlns:p14="http://schemas.microsoft.com/office/powerpoint/2010/main" val="39985963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2"/>
          <p:cNvSpPr txBox="1"/>
          <p:nvPr/>
        </p:nvSpPr>
        <p:spPr>
          <a:xfrm>
            <a:off x="6837426" y="235307"/>
            <a:ext cx="1990727" cy="192626"/>
          </a:xfrm>
          <a:prstGeom prst="rect">
            <a:avLst/>
          </a:prstGeom>
          <a:solidFill>
            <a:srgbClr val="F1F1F1">
              <a:alpha val="52159"/>
            </a:srgbClr>
          </a:solidFill>
          <a:ln w="19811">
            <a:solidFill>
              <a:srgbClr val="FFFF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0825">
              <a:spcBef>
                <a:spcPts val="200"/>
              </a:spcBef>
              <a:defRPr sz="1200" spc="-1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Логотип</a:t>
            </a:r>
            <a:r>
              <a:rPr spc="-25" dirty="0"/>
              <a:t> </a:t>
            </a:r>
            <a:r>
              <a:rPr spc="-5" dirty="0" err="1"/>
              <a:t>организации</a:t>
            </a:r>
            <a:endParaRPr spc="-5" dirty="0"/>
          </a:p>
        </p:txBody>
      </p:sp>
      <p:sp>
        <p:nvSpPr>
          <p:cNvPr id="85" name="Технический облик продукта (ов)"/>
          <p:cNvSpPr txBox="1"/>
          <p:nvPr/>
        </p:nvSpPr>
        <p:spPr>
          <a:xfrm>
            <a:off x="0" y="155131"/>
            <a:ext cx="3994038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57382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Краткая информация о заявителе</a:t>
            </a:r>
            <a:endParaRPr dirty="0"/>
          </a:p>
        </p:txBody>
      </p:sp>
      <p:sp>
        <p:nvSpPr>
          <p:cNvPr id="86" name="Линия"/>
          <p:cNvSpPr/>
          <p:nvPr/>
        </p:nvSpPr>
        <p:spPr>
          <a:xfrm>
            <a:off x="0" y="550217"/>
            <a:ext cx="4401378" cy="2"/>
          </a:xfrm>
          <a:prstGeom prst="line">
            <a:avLst/>
          </a:prstGeom>
          <a:ln w="63500">
            <a:solidFill>
              <a:srgbClr val="A8998C">
                <a:alpha val="31266"/>
              </a:srgbClr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020170-C0CA-B06D-524A-167F60FA4AA3}"/>
              </a:ext>
            </a:extLst>
          </p:cNvPr>
          <p:cNvSpPr txBox="1"/>
          <p:nvPr/>
        </p:nvSpPr>
        <p:spPr>
          <a:xfrm>
            <a:off x="66571" y="657950"/>
            <a:ext cx="4436467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Сокращенное наименование заявителя</a:t>
            </a: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F395A80B-9404-5C2E-935D-739B80B6F1F8}"/>
              </a:ext>
            </a:extLst>
          </p:cNvPr>
          <p:cNvSpPr/>
          <p:nvPr/>
        </p:nvSpPr>
        <p:spPr>
          <a:xfrm>
            <a:off x="90150" y="1048776"/>
            <a:ext cx="1496128" cy="526495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ФИО руководителя</a:t>
            </a: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AF1C8A1D-F85A-FC40-5060-A5C8A7F61FC3}"/>
              </a:ext>
            </a:extLst>
          </p:cNvPr>
          <p:cNvSpPr/>
          <p:nvPr/>
        </p:nvSpPr>
        <p:spPr>
          <a:xfrm>
            <a:off x="1689174" y="1048776"/>
            <a:ext cx="7364672" cy="526495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Иванов Иван Иванович</a:t>
            </a:r>
            <a:endParaRPr kumimoji="0" lang="ru-RU" sz="12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C87F24CD-F097-9058-D2E7-44B2F17CC570}"/>
              </a:ext>
            </a:extLst>
          </p:cNvPr>
          <p:cNvSpPr/>
          <p:nvPr/>
        </p:nvSpPr>
        <p:spPr>
          <a:xfrm>
            <a:off x="90150" y="1650882"/>
            <a:ext cx="1496128" cy="849616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Сфера деятельности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0BEAEED8-19AD-33EE-383F-151E141796EC}"/>
              </a:ext>
            </a:extLst>
          </p:cNvPr>
          <p:cNvSpPr/>
          <p:nvPr/>
        </p:nvSpPr>
        <p:spPr>
          <a:xfrm>
            <a:off x="1689174" y="1691855"/>
            <a:ext cx="7364673" cy="826484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Кратко опишите сферу деятельности организации</a:t>
            </a:r>
            <a:endParaRPr kumimoji="0" lang="ru-RU" sz="12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417329F7-8D8C-7212-5A18-A5431EE9FD18}"/>
              </a:ext>
            </a:extLst>
          </p:cNvPr>
          <p:cNvSpPr/>
          <p:nvPr/>
        </p:nvSpPr>
        <p:spPr>
          <a:xfrm>
            <a:off x="90150" y="4598780"/>
            <a:ext cx="1496128" cy="648957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Объем выручки</a:t>
            </a: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FB696EBD-37C5-DCBA-8CDE-ECD570B1FD0A}"/>
              </a:ext>
            </a:extLst>
          </p:cNvPr>
          <p:cNvSpPr/>
          <p:nvPr/>
        </p:nvSpPr>
        <p:spPr>
          <a:xfrm>
            <a:off x="1689174" y="4620593"/>
            <a:ext cx="3705786" cy="643532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2" spcCol="38100" rtlCol="0" anchor="ctr">
            <a:no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2021</a:t>
            </a:r>
            <a:b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endParaRPr lang="ru-RU" sz="11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ХХ млн рублей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2022</a:t>
            </a:r>
            <a:br>
              <a:rPr kumimoji="0" lang="ru-RU" sz="1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endParaRPr kumimoji="0" lang="ru-RU" sz="11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ХХ млн рублей</a:t>
            </a:r>
            <a:endParaRPr kumimoji="0" lang="ru-RU" sz="1100" b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26F45884-3F00-591C-A466-82003ED08604}"/>
              </a:ext>
            </a:extLst>
          </p:cNvPr>
          <p:cNvSpPr/>
          <p:nvPr/>
        </p:nvSpPr>
        <p:spPr>
          <a:xfrm>
            <a:off x="90150" y="2576109"/>
            <a:ext cx="1496128" cy="1222492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Опыт организации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E22A4E22-6EFD-A1EC-7F39-92AD0ACE2B44}"/>
              </a:ext>
            </a:extLst>
          </p:cNvPr>
          <p:cNvSpPr/>
          <p:nvPr/>
        </p:nvSpPr>
        <p:spPr>
          <a:xfrm>
            <a:off x="1689174" y="2618899"/>
            <a:ext cx="7364673" cy="1179702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t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Перечислите кратко наиболее значимые проекты, реализованные вашей организацией</a:t>
            </a: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9CCD2B0C-B2B5-E3CB-D97A-A4CB39442AC7}"/>
              </a:ext>
            </a:extLst>
          </p:cNvPr>
          <p:cNvSpPr/>
          <p:nvPr/>
        </p:nvSpPr>
        <p:spPr>
          <a:xfrm>
            <a:off x="90150" y="5323348"/>
            <a:ext cx="1496128" cy="648957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Объем профильной выручки</a:t>
            </a:r>
          </a:p>
        </p:txBody>
      </p:sp>
      <p:sp>
        <p:nvSpPr>
          <p:cNvPr id="19" name="Скругленный прямоугольник 18">
            <a:extLst>
              <a:ext uri="{FF2B5EF4-FFF2-40B4-BE49-F238E27FC236}">
                <a16:creationId xmlns:a16="http://schemas.microsoft.com/office/drawing/2014/main" id="{0948FC0A-ADD8-55C1-912B-4CE97A0B247F}"/>
              </a:ext>
            </a:extLst>
          </p:cNvPr>
          <p:cNvSpPr/>
          <p:nvPr/>
        </p:nvSpPr>
        <p:spPr>
          <a:xfrm>
            <a:off x="1712753" y="5332610"/>
            <a:ext cx="3682208" cy="643532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2" spcCol="38100" rtlCol="0" anchor="ctr">
            <a:no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2021</a:t>
            </a:r>
            <a:b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endParaRPr lang="ru-RU" sz="11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ХХ млн рублей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2022</a:t>
            </a:r>
            <a:br>
              <a:rPr kumimoji="0" lang="ru-RU" sz="1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endParaRPr kumimoji="0" lang="ru-RU" sz="11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ХХ млн рублей</a:t>
            </a:r>
            <a:endParaRPr kumimoji="0" lang="ru-RU" sz="1100" b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0" name="Скругленный прямоугольник 19">
            <a:extLst>
              <a:ext uri="{FF2B5EF4-FFF2-40B4-BE49-F238E27FC236}">
                <a16:creationId xmlns:a16="http://schemas.microsoft.com/office/drawing/2014/main" id="{14CA9D77-0C56-64A0-31B5-A5E084B7172B}"/>
              </a:ext>
            </a:extLst>
          </p:cNvPr>
          <p:cNvSpPr/>
          <p:nvPr/>
        </p:nvSpPr>
        <p:spPr>
          <a:xfrm>
            <a:off x="90150" y="6047914"/>
            <a:ext cx="1496128" cy="648957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Объем экспортной выручки</a:t>
            </a:r>
          </a:p>
        </p:txBody>
      </p:sp>
      <p:sp>
        <p:nvSpPr>
          <p:cNvPr id="21" name="Скругленный прямоугольник 20">
            <a:extLst>
              <a:ext uri="{FF2B5EF4-FFF2-40B4-BE49-F238E27FC236}">
                <a16:creationId xmlns:a16="http://schemas.microsoft.com/office/drawing/2014/main" id="{F7B4769B-5887-89B1-6C5D-D8A699984238}"/>
              </a:ext>
            </a:extLst>
          </p:cNvPr>
          <p:cNvSpPr/>
          <p:nvPr/>
        </p:nvSpPr>
        <p:spPr>
          <a:xfrm>
            <a:off x="1712752" y="6047914"/>
            <a:ext cx="3682207" cy="643532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2" spcCol="38100" rtlCol="0" anchor="ctr">
            <a:no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2021</a:t>
            </a:r>
            <a:b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endParaRPr lang="ru-RU" sz="11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ХХ млн </a:t>
            </a:r>
            <a:r>
              <a:rPr lang="ru-RU" sz="11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долл</a:t>
            </a: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США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2022</a:t>
            </a:r>
            <a:br>
              <a:rPr kumimoji="0" lang="ru-RU" sz="1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endParaRPr kumimoji="0" lang="ru-RU" sz="11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ХХ млн </a:t>
            </a:r>
            <a:r>
              <a:rPr lang="ru-RU" sz="1100" b="1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долл</a:t>
            </a: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США</a:t>
            </a:r>
            <a:endParaRPr kumimoji="0" lang="ru-RU" sz="1100" b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2" name="Скругленный прямоугольник 21">
            <a:extLst>
              <a:ext uri="{FF2B5EF4-FFF2-40B4-BE49-F238E27FC236}">
                <a16:creationId xmlns:a16="http://schemas.microsoft.com/office/drawing/2014/main" id="{26DAF044-0589-A6FE-D235-E660D2677EA5}"/>
              </a:ext>
            </a:extLst>
          </p:cNvPr>
          <p:cNvSpPr/>
          <p:nvPr/>
        </p:nvSpPr>
        <p:spPr>
          <a:xfrm>
            <a:off x="90150" y="3874212"/>
            <a:ext cx="1496128" cy="648957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Численность организации</a:t>
            </a:r>
          </a:p>
        </p:txBody>
      </p:sp>
      <p:sp>
        <p:nvSpPr>
          <p:cNvPr id="23" name="Скругленный прямоугольник 22">
            <a:extLst>
              <a:ext uri="{FF2B5EF4-FFF2-40B4-BE49-F238E27FC236}">
                <a16:creationId xmlns:a16="http://schemas.microsoft.com/office/drawing/2014/main" id="{767BAE1D-9CAE-6CBC-9731-BB723ECA6479}"/>
              </a:ext>
            </a:extLst>
          </p:cNvPr>
          <p:cNvSpPr/>
          <p:nvPr/>
        </p:nvSpPr>
        <p:spPr>
          <a:xfrm>
            <a:off x="1689174" y="3900257"/>
            <a:ext cx="3705786" cy="643532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2" spcCol="38100" rtlCol="0" anchor="ctr">
            <a:no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Всего</a:t>
            </a:r>
            <a:b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endParaRPr lang="ru-RU" sz="11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ХХ чел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Кол-во разработчиков</a:t>
            </a:r>
            <a:r>
              <a:rPr kumimoji="0" lang="ru-RU" sz="1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/>
            </a:r>
            <a:br>
              <a:rPr kumimoji="0" lang="ru-RU" sz="110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endParaRPr kumimoji="0" lang="ru-RU" sz="110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ХХ чел</a:t>
            </a:r>
            <a:endParaRPr kumimoji="0" lang="ru-RU" sz="1100" b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CDD0759F-499E-8CF0-E6CA-0C4546775028}"/>
              </a:ext>
            </a:extLst>
          </p:cNvPr>
          <p:cNvSpPr/>
          <p:nvPr/>
        </p:nvSpPr>
        <p:spPr>
          <a:xfrm>
            <a:off x="5591790" y="4620593"/>
            <a:ext cx="1245636" cy="2070853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Основные потребители/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клиенты</a:t>
            </a:r>
          </a:p>
        </p:txBody>
      </p:sp>
      <p:sp>
        <p:nvSpPr>
          <p:cNvPr id="25" name="Скругленный прямоугольник 24">
            <a:extLst>
              <a:ext uri="{FF2B5EF4-FFF2-40B4-BE49-F238E27FC236}">
                <a16:creationId xmlns:a16="http://schemas.microsoft.com/office/drawing/2014/main" id="{FC0F6B60-C529-49F5-8779-6AEA89A48EB5}"/>
              </a:ext>
            </a:extLst>
          </p:cNvPr>
          <p:cNvSpPr/>
          <p:nvPr/>
        </p:nvSpPr>
        <p:spPr>
          <a:xfrm>
            <a:off x="6873545" y="4663318"/>
            <a:ext cx="2180301" cy="2028127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t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Перечислите основных потребителей</a:t>
            </a:r>
          </a:p>
        </p:txBody>
      </p:sp>
    </p:spTree>
    <p:extLst>
      <p:ext uri="{BB962C8B-B14F-4D97-AF65-F5344CB8AC3E}">
        <p14:creationId xmlns:p14="http://schemas.microsoft.com/office/powerpoint/2010/main" val="14501109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2"/>
          <p:cNvSpPr txBox="1"/>
          <p:nvPr/>
        </p:nvSpPr>
        <p:spPr>
          <a:xfrm>
            <a:off x="6837426" y="235307"/>
            <a:ext cx="1990727" cy="192626"/>
          </a:xfrm>
          <a:prstGeom prst="rect">
            <a:avLst/>
          </a:prstGeom>
          <a:solidFill>
            <a:srgbClr val="F1F1F1">
              <a:alpha val="52159"/>
            </a:srgbClr>
          </a:solidFill>
          <a:ln w="19811">
            <a:solidFill>
              <a:srgbClr val="FFFF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250825">
              <a:spcBef>
                <a:spcPts val="200"/>
              </a:spcBef>
              <a:defRPr sz="1200" spc="-1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Логотип</a:t>
            </a:r>
            <a:r>
              <a:rPr spc="-25" dirty="0"/>
              <a:t> </a:t>
            </a:r>
            <a:r>
              <a:rPr spc="-5" dirty="0" err="1"/>
              <a:t>организации</a:t>
            </a:r>
            <a:endParaRPr spc="-5" dirty="0"/>
          </a:p>
        </p:txBody>
      </p:sp>
      <p:sp>
        <p:nvSpPr>
          <p:cNvPr id="85" name="Технический облик продукта (ов)"/>
          <p:cNvSpPr txBox="1"/>
          <p:nvPr/>
        </p:nvSpPr>
        <p:spPr>
          <a:xfrm>
            <a:off x="0" y="155131"/>
            <a:ext cx="2549733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57382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Что мы разработаем</a:t>
            </a:r>
            <a:endParaRPr dirty="0"/>
          </a:p>
        </p:txBody>
      </p:sp>
      <p:sp>
        <p:nvSpPr>
          <p:cNvPr id="86" name="Линия"/>
          <p:cNvSpPr/>
          <p:nvPr/>
        </p:nvSpPr>
        <p:spPr>
          <a:xfrm>
            <a:off x="0" y="550217"/>
            <a:ext cx="4401378" cy="2"/>
          </a:xfrm>
          <a:prstGeom prst="line">
            <a:avLst/>
          </a:prstGeom>
          <a:ln w="63500">
            <a:solidFill>
              <a:srgbClr val="A8998C">
                <a:alpha val="31266"/>
              </a:srgbClr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020170-C0CA-B06D-524A-167F60FA4AA3}"/>
              </a:ext>
            </a:extLst>
          </p:cNvPr>
          <p:cNvSpPr txBox="1"/>
          <p:nvPr/>
        </p:nvSpPr>
        <p:spPr>
          <a:xfrm>
            <a:off x="66571" y="657950"/>
            <a:ext cx="536620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Наименование продукта/линейки продуктов №1</a:t>
            </a: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F395A80B-9404-5C2E-935D-739B80B6F1F8}"/>
              </a:ext>
            </a:extLst>
          </p:cNvPr>
          <p:cNvSpPr/>
          <p:nvPr/>
        </p:nvSpPr>
        <p:spPr>
          <a:xfrm>
            <a:off x="90154" y="1048776"/>
            <a:ext cx="1496128" cy="526495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Область применения</a:t>
            </a: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AF1C8A1D-F85A-FC40-5060-A5C8A7F61FC3}"/>
              </a:ext>
            </a:extLst>
          </p:cNvPr>
          <p:cNvSpPr/>
          <p:nvPr/>
        </p:nvSpPr>
        <p:spPr>
          <a:xfrm>
            <a:off x="1689174" y="1048776"/>
            <a:ext cx="7364672" cy="526495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Кратко п</a:t>
            </a: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еречислите области применения, в какой отрасли применяется (здравоохранение, ЖКХ, самолетостроение и пр.)</a:t>
            </a: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C87F24CD-F097-9058-D2E7-44B2F17CC570}"/>
              </a:ext>
            </a:extLst>
          </p:cNvPr>
          <p:cNvSpPr/>
          <p:nvPr/>
        </p:nvSpPr>
        <p:spPr>
          <a:xfrm>
            <a:off x="90153" y="1668723"/>
            <a:ext cx="1496128" cy="849616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Назначение продукта/линейки</a:t>
            </a:r>
          </a:p>
        </p:txBody>
      </p:sp>
      <p:sp>
        <p:nvSpPr>
          <p:cNvPr id="6" name="Скругленный прямоугольник 5">
            <a:extLst>
              <a:ext uri="{FF2B5EF4-FFF2-40B4-BE49-F238E27FC236}">
                <a16:creationId xmlns:a16="http://schemas.microsoft.com/office/drawing/2014/main" id="{0BEAEED8-19AD-33EE-383F-151E141796EC}"/>
              </a:ext>
            </a:extLst>
          </p:cNvPr>
          <p:cNvSpPr/>
          <p:nvPr/>
        </p:nvSpPr>
        <p:spPr>
          <a:xfrm>
            <a:off x="1689174" y="1691855"/>
            <a:ext cx="7364673" cy="826484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Опишите назначение продукта, какую проблему вы решаете, как он поможет жить лучше, производить более качественные товары, не зависеть от импорта и т.д., опишите без лишнего формализма по делу</a:t>
            </a:r>
            <a:endParaRPr kumimoji="0" lang="ru-RU" sz="12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417329F7-8D8C-7212-5A18-A5431EE9FD18}"/>
              </a:ext>
            </a:extLst>
          </p:cNvPr>
          <p:cNvSpPr/>
          <p:nvPr/>
        </p:nvSpPr>
        <p:spPr>
          <a:xfrm>
            <a:off x="90150" y="3945903"/>
            <a:ext cx="1496127" cy="1569025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Российская компонентна</a:t>
            </a: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я база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FB696EBD-37C5-DCBA-8CDE-ECD570B1FD0A}"/>
              </a:ext>
            </a:extLst>
          </p:cNvPr>
          <p:cNvSpPr/>
          <p:nvPr/>
        </p:nvSpPr>
        <p:spPr>
          <a:xfrm>
            <a:off x="1689174" y="4036498"/>
            <a:ext cx="2936437" cy="1478430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Перечислите ключевые российские компоненты, которые планируете использовать в продукта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1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Также сюда напишите те компоненты, которые планируете разработать в ходе проекта</a:t>
            </a:r>
            <a:endParaRPr kumimoji="0" lang="ru-RU" sz="11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AD0C2661-3791-E223-3A96-B72C564B4A07}"/>
              </a:ext>
            </a:extLst>
          </p:cNvPr>
          <p:cNvSpPr/>
          <p:nvPr/>
        </p:nvSpPr>
        <p:spPr>
          <a:xfrm>
            <a:off x="4810714" y="4036962"/>
            <a:ext cx="1284063" cy="1477966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Импортная компонентная база</a:t>
            </a: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95223054-05A5-171B-A5D0-C7E1D0934BBD}"/>
              </a:ext>
            </a:extLst>
          </p:cNvPr>
          <p:cNvSpPr/>
          <p:nvPr/>
        </p:nvSpPr>
        <p:spPr>
          <a:xfrm>
            <a:off x="6207563" y="4048220"/>
            <a:ext cx="2846284" cy="1468618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Укажите </a:t>
            </a:r>
            <a:r>
              <a:rPr lang="ru-RU" sz="11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ключевые</a:t>
            </a: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импортные компоненты, которые планируете использовать с указанием страны происхождения</a:t>
            </a:r>
            <a:endParaRPr kumimoji="0" lang="ru-RU" sz="11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26F45884-3F00-591C-A466-82003ED08604}"/>
              </a:ext>
            </a:extLst>
          </p:cNvPr>
          <p:cNvSpPr/>
          <p:nvPr/>
        </p:nvSpPr>
        <p:spPr>
          <a:xfrm>
            <a:off x="90150" y="2620875"/>
            <a:ext cx="1496128" cy="1222492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Характеристики продукта/ линейки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id="{E22A4E22-6EFD-A1EC-7F39-92AD0ACE2B44}"/>
              </a:ext>
            </a:extLst>
          </p:cNvPr>
          <p:cNvSpPr/>
          <p:nvPr/>
        </p:nvSpPr>
        <p:spPr>
          <a:xfrm>
            <a:off x="1689174" y="2618899"/>
            <a:ext cx="7364673" cy="1224472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3" spcCol="38100" rtlCol="0" anchor="t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Частота 	5-40 Гц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Мощность 	20Вт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1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ru-RU" sz="11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1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ru-RU" sz="11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Длина волны	350 </a:t>
            </a:r>
            <a:r>
              <a:rPr kumimoji="0" lang="ru-RU" sz="1100" b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нм</a:t>
            </a:r>
            <a:endParaRPr kumimoji="0" lang="ru-RU" sz="11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ru-RU" sz="110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ru-RU" sz="1100" i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ru-RU" sz="1100" i="1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1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F42744-9ED9-D3B2-7EC8-AABFFD05A990}"/>
              </a:ext>
            </a:extLst>
          </p:cNvPr>
          <p:cNvSpPr txBox="1"/>
          <p:nvPr/>
        </p:nvSpPr>
        <p:spPr>
          <a:xfrm>
            <a:off x="2200689" y="3459765"/>
            <a:ext cx="5821461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Перечислите основные технические функциональные характеристики продукта</a:t>
            </a:r>
            <a:endParaRPr kumimoji="0" lang="ru-RU" sz="12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D9910C14-3521-DF4F-D346-9CF5135A410C}"/>
              </a:ext>
            </a:extLst>
          </p:cNvPr>
          <p:cNvSpPr/>
          <p:nvPr/>
        </p:nvSpPr>
        <p:spPr>
          <a:xfrm>
            <a:off x="90150" y="5636132"/>
            <a:ext cx="1472548" cy="1065579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Планируемый уровень локализации</a:t>
            </a: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B1687202-B1E3-60AE-C156-614BBEB693A2}"/>
              </a:ext>
            </a:extLst>
          </p:cNvPr>
          <p:cNvSpPr/>
          <p:nvPr/>
        </p:nvSpPr>
        <p:spPr>
          <a:xfrm>
            <a:off x="1689174" y="5643572"/>
            <a:ext cx="7364672" cy="1058139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Указывается планируемое к достижению количество баллов в соответствии с ПП РФ №719 или планируемая адвалорная доля</a:t>
            </a:r>
            <a:endParaRPr kumimoji="0" lang="ru-RU" sz="11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2"/>
          <p:cNvSpPr txBox="1"/>
          <p:nvPr/>
        </p:nvSpPr>
        <p:spPr>
          <a:xfrm>
            <a:off x="6837426" y="235307"/>
            <a:ext cx="1990727" cy="192626"/>
          </a:xfrm>
          <a:prstGeom prst="rect">
            <a:avLst/>
          </a:prstGeom>
          <a:solidFill>
            <a:srgbClr val="F1F1F1">
              <a:alpha val="52159"/>
            </a:srgbClr>
          </a:solidFill>
          <a:ln w="19811">
            <a:solidFill>
              <a:srgbClr val="FFFF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250825">
              <a:spcBef>
                <a:spcPts val="200"/>
              </a:spcBef>
              <a:defRPr sz="1200" spc="-1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Логотип</a:t>
            </a:r>
            <a:r>
              <a:rPr spc="-25" dirty="0"/>
              <a:t> </a:t>
            </a:r>
            <a:r>
              <a:rPr spc="-5" dirty="0" err="1"/>
              <a:t>организации</a:t>
            </a:r>
            <a:endParaRPr spc="-5" dirty="0"/>
          </a:p>
        </p:txBody>
      </p:sp>
      <p:sp>
        <p:nvSpPr>
          <p:cNvPr id="85" name="Технический облик продукта (ов)"/>
          <p:cNvSpPr txBox="1"/>
          <p:nvPr/>
        </p:nvSpPr>
        <p:spPr>
          <a:xfrm>
            <a:off x="90150" y="127024"/>
            <a:ext cx="4210444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57382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Конкурентоспособность продукции</a:t>
            </a:r>
            <a:endParaRPr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4D4B9F-CBEC-3F5D-1909-1F11C625819E}"/>
              </a:ext>
            </a:extLst>
          </p:cNvPr>
          <p:cNvSpPr txBox="1"/>
          <p:nvPr/>
        </p:nvSpPr>
        <p:spPr>
          <a:xfrm>
            <a:off x="-313490" y="1043786"/>
            <a:ext cx="2262929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Наименование характеристики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A1BBB-3608-16FF-6C23-53F596ABC404}"/>
              </a:ext>
            </a:extLst>
          </p:cNvPr>
          <p:cNvSpPr txBox="1"/>
          <p:nvPr/>
        </p:nvSpPr>
        <p:spPr>
          <a:xfrm>
            <a:off x="66571" y="657950"/>
            <a:ext cx="5366209" cy="36932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Наименование продукта/линейки продуктов №1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0E95147-25CC-B83F-9908-BCB9B2BCDABC}"/>
              </a:ext>
            </a:extLst>
          </p:cNvPr>
          <p:cNvSpPr txBox="1"/>
          <p:nvPr/>
        </p:nvSpPr>
        <p:spPr>
          <a:xfrm>
            <a:off x="3614056" y="954244"/>
            <a:ext cx="2262928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Российские лидеры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33EB7E-CA79-AAAA-5BD8-3B00535A7537}"/>
              </a:ext>
            </a:extLst>
          </p:cNvPr>
          <p:cNvSpPr txBox="1"/>
          <p:nvPr/>
        </p:nvSpPr>
        <p:spPr>
          <a:xfrm>
            <a:off x="269526" y="1862188"/>
            <a:ext cx="1124663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Год выпуска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42289C-003A-AF45-4A70-D4A4EC3B606B}"/>
              </a:ext>
            </a:extLst>
          </p:cNvPr>
          <p:cNvSpPr txBox="1"/>
          <p:nvPr/>
        </p:nvSpPr>
        <p:spPr>
          <a:xfrm>
            <a:off x="2913476" y="1256580"/>
            <a:ext cx="2262928" cy="430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 1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(производитель)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DE292E-DAB5-EC3D-B9CA-99608091D633}"/>
              </a:ext>
            </a:extLst>
          </p:cNvPr>
          <p:cNvSpPr txBox="1"/>
          <p:nvPr/>
        </p:nvSpPr>
        <p:spPr>
          <a:xfrm>
            <a:off x="1706779" y="1041379"/>
            <a:ext cx="1616785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Продукция проекта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961101-FD1D-42FB-1B8C-E313F28D8AAA}"/>
              </a:ext>
            </a:extLst>
          </p:cNvPr>
          <p:cNvSpPr txBox="1"/>
          <p:nvPr/>
        </p:nvSpPr>
        <p:spPr>
          <a:xfrm>
            <a:off x="4266177" y="1254740"/>
            <a:ext cx="2262928" cy="430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 2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(производитель)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B608387-50D9-C9B6-92A4-3B3D4C8811A5}"/>
              </a:ext>
            </a:extLst>
          </p:cNvPr>
          <p:cNvSpPr txBox="1"/>
          <p:nvPr/>
        </p:nvSpPr>
        <p:spPr>
          <a:xfrm>
            <a:off x="6514766" y="918030"/>
            <a:ext cx="2262928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Зарубежные лидеры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BC66BE-B01D-AF52-F680-927071586ECB}"/>
              </a:ext>
            </a:extLst>
          </p:cNvPr>
          <p:cNvSpPr txBox="1"/>
          <p:nvPr/>
        </p:nvSpPr>
        <p:spPr>
          <a:xfrm>
            <a:off x="5786831" y="1251730"/>
            <a:ext cx="2262928" cy="430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 1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(производитель)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81E95B-DA38-2152-1A47-59AD71459A25}"/>
              </a:ext>
            </a:extLst>
          </p:cNvPr>
          <p:cNvSpPr txBox="1"/>
          <p:nvPr/>
        </p:nvSpPr>
        <p:spPr>
          <a:xfrm>
            <a:off x="7325856" y="1194575"/>
            <a:ext cx="2262928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Аналог 2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(производитель)</a:t>
            </a: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CA49E308-E105-D6AB-2AF8-52D0AB303E5A}"/>
              </a:ext>
            </a:extLst>
          </p:cNvPr>
          <p:cNvCxnSpPr>
            <a:cxnSpLocks/>
          </p:cNvCxnSpPr>
          <p:nvPr/>
        </p:nvCxnSpPr>
        <p:spPr>
          <a:xfrm>
            <a:off x="1755683" y="1027278"/>
            <a:ext cx="10033" cy="4521370"/>
          </a:xfrm>
          <a:prstGeom prst="line">
            <a:avLst/>
          </a:prstGeom>
          <a:ln>
            <a:solidFill>
              <a:srgbClr val="C7B8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B8188590-FC77-94E9-182E-D3F9531EE434}"/>
              </a:ext>
            </a:extLst>
          </p:cNvPr>
          <p:cNvCxnSpPr>
            <a:cxnSpLocks/>
          </p:cNvCxnSpPr>
          <p:nvPr/>
        </p:nvCxnSpPr>
        <p:spPr>
          <a:xfrm>
            <a:off x="3245871" y="1027278"/>
            <a:ext cx="34710" cy="4521370"/>
          </a:xfrm>
          <a:prstGeom prst="line">
            <a:avLst/>
          </a:prstGeom>
          <a:ln>
            <a:solidFill>
              <a:srgbClr val="C7B8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2A5C520F-FAE9-9F31-275C-51A7C5686445}"/>
              </a:ext>
            </a:extLst>
          </p:cNvPr>
          <p:cNvCxnSpPr>
            <a:cxnSpLocks/>
          </p:cNvCxnSpPr>
          <p:nvPr/>
        </p:nvCxnSpPr>
        <p:spPr>
          <a:xfrm>
            <a:off x="4700442" y="1262017"/>
            <a:ext cx="47011" cy="4291481"/>
          </a:xfrm>
          <a:prstGeom prst="line">
            <a:avLst/>
          </a:prstGeom>
          <a:ln>
            <a:solidFill>
              <a:srgbClr val="C7B8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D887C81D-D12A-2552-1A12-827F827E5C0F}"/>
              </a:ext>
            </a:extLst>
          </p:cNvPr>
          <p:cNvCxnSpPr>
            <a:cxnSpLocks/>
          </p:cNvCxnSpPr>
          <p:nvPr/>
        </p:nvCxnSpPr>
        <p:spPr>
          <a:xfrm>
            <a:off x="6221096" y="1027278"/>
            <a:ext cx="37194" cy="4526220"/>
          </a:xfrm>
          <a:prstGeom prst="line">
            <a:avLst/>
          </a:prstGeom>
          <a:ln>
            <a:solidFill>
              <a:srgbClr val="C7B8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6AE22142-1BCA-D880-CEE6-049C38DBF5B2}"/>
              </a:ext>
            </a:extLst>
          </p:cNvPr>
          <p:cNvCxnSpPr>
            <a:cxnSpLocks/>
          </p:cNvCxnSpPr>
          <p:nvPr/>
        </p:nvCxnSpPr>
        <p:spPr>
          <a:xfrm>
            <a:off x="7641708" y="1286381"/>
            <a:ext cx="40471" cy="4267117"/>
          </a:xfrm>
          <a:prstGeom prst="line">
            <a:avLst/>
          </a:prstGeom>
          <a:ln>
            <a:solidFill>
              <a:srgbClr val="C7B8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3766FC7-D01C-248A-D108-48308EFA4B3C}"/>
              </a:ext>
            </a:extLst>
          </p:cNvPr>
          <p:cNvSpPr txBox="1"/>
          <p:nvPr/>
        </p:nvSpPr>
        <p:spPr>
          <a:xfrm>
            <a:off x="2207661" y="1862188"/>
            <a:ext cx="489874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2026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E1D81E-0D94-E448-8AD2-FEC6CFA3CFB0}"/>
              </a:ext>
            </a:extLst>
          </p:cNvPr>
          <p:cNvSpPr txBox="1"/>
          <p:nvPr/>
        </p:nvSpPr>
        <p:spPr>
          <a:xfrm>
            <a:off x="3757860" y="1862187"/>
            <a:ext cx="489874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18C93DE-AD51-3195-F989-6BE81A45AE6B}"/>
              </a:ext>
            </a:extLst>
          </p:cNvPr>
          <p:cNvSpPr txBox="1"/>
          <p:nvPr/>
        </p:nvSpPr>
        <p:spPr>
          <a:xfrm>
            <a:off x="5204937" y="1868496"/>
            <a:ext cx="489874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2F17542-C9DB-F62F-020D-607ED83E0850}"/>
              </a:ext>
            </a:extLst>
          </p:cNvPr>
          <p:cNvSpPr txBox="1"/>
          <p:nvPr/>
        </p:nvSpPr>
        <p:spPr>
          <a:xfrm>
            <a:off x="6672277" y="1862187"/>
            <a:ext cx="489874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1264AB4-8B28-8535-F64D-E875B961B1BE}"/>
              </a:ext>
            </a:extLst>
          </p:cNvPr>
          <p:cNvSpPr txBox="1"/>
          <p:nvPr/>
        </p:nvSpPr>
        <p:spPr>
          <a:xfrm>
            <a:off x="8175993" y="1868496"/>
            <a:ext cx="489874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2E39E44-05B4-569C-5708-DCE4CFBBB4AB}"/>
              </a:ext>
            </a:extLst>
          </p:cNvPr>
          <p:cNvSpPr txBox="1"/>
          <p:nvPr/>
        </p:nvSpPr>
        <p:spPr>
          <a:xfrm>
            <a:off x="435980" y="2428493"/>
            <a:ext cx="763988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Частота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D714962-1431-3501-B63C-8FB6B59C88D9}"/>
              </a:ext>
            </a:extLst>
          </p:cNvPr>
          <p:cNvSpPr txBox="1"/>
          <p:nvPr/>
        </p:nvSpPr>
        <p:spPr>
          <a:xfrm>
            <a:off x="2206860" y="2428492"/>
            <a:ext cx="491477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20Гц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7DFAD15-90D2-8C1C-63AD-DE0A4EA6FCFE}"/>
              </a:ext>
            </a:extLst>
          </p:cNvPr>
          <p:cNvSpPr txBox="1"/>
          <p:nvPr/>
        </p:nvSpPr>
        <p:spPr>
          <a:xfrm>
            <a:off x="3757059" y="2428491"/>
            <a:ext cx="491477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15Гц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B7F8438-7961-833F-17BA-23EC6ADE24C0}"/>
              </a:ext>
            </a:extLst>
          </p:cNvPr>
          <p:cNvSpPr txBox="1"/>
          <p:nvPr/>
        </p:nvSpPr>
        <p:spPr>
          <a:xfrm>
            <a:off x="5204136" y="2428490"/>
            <a:ext cx="491477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15Гц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7789282-EAB4-1310-6C3C-0A6C73EA5F3F}"/>
              </a:ext>
            </a:extLst>
          </p:cNvPr>
          <p:cNvSpPr txBox="1"/>
          <p:nvPr/>
        </p:nvSpPr>
        <p:spPr>
          <a:xfrm>
            <a:off x="6671476" y="2428489"/>
            <a:ext cx="491477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15Гц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A00A110-933F-C4DF-4D9D-DC5129F1A1CA}"/>
              </a:ext>
            </a:extLst>
          </p:cNvPr>
          <p:cNvSpPr txBox="1"/>
          <p:nvPr/>
        </p:nvSpPr>
        <p:spPr>
          <a:xfrm>
            <a:off x="8175192" y="2428488"/>
            <a:ext cx="491477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>
                <a:latin typeface="Arial" panose="020B0604020202020204" pitchFamily="34" charset="0"/>
                <a:cs typeface="Arial" panose="020B0604020202020204" pitchFamily="34" charset="0"/>
              </a:rPr>
              <a:t>15Гц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55F8F74-5718-823C-89A1-E96CE2245E0D}"/>
              </a:ext>
            </a:extLst>
          </p:cNvPr>
          <p:cNvSpPr txBox="1"/>
          <p:nvPr/>
        </p:nvSpPr>
        <p:spPr>
          <a:xfrm>
            <a:off x="15283" y="4606288"/>
            <a:ext cx="1770674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Стоимость за 1 ед.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(в рублях)</a:t>
            </a:r>
          </a:p>
        </p:txBody>
      </p:sp>
      <p:cxnSp>
        <p:nvCxnSpPr>
          <p:cNvPr id="62" name="Прямая соединительная линия 61">
            <a:extLst>
              <a:ext uri="{FF2B5EF4-FFF2-40B4-BE49-F238E27FC236}">
                <a16:creationId xmlns:a16="http://schemas.microsoft.com/office/drawing/2014/main" id="{B703E367-9404-AE0C-F0D8-D93BD800C41B}"/>
              </a:ext>
            </a:extLst>
          </p:cNvPr>
          <p:cNvCxnSpPr>
            <a:cxnSpLocks/>
          </p:cNvCxnSpPr>
          <p:nvPr/>
        </p:nvCxnSpPr>
        <p:spPr>
          <a:xfrm>
            <a:off x="-22277" y="5548648"/>
            <a:ext cx="9166277" cy="0"/>
          </a:xfrm>
          <a:prstGeom prst="line">
            <a:avLst/>
          </a:prstGeom>
          <a:ln>
            <a:solidFill>
              <a:srgbClr val="C7B8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32937793-B732-F9D0-DEAD-8C2564A5979C}"/>
              </a:ext>
            </a:extLst>
          </p:cNvPr>
          <p:cNvSpPr txBox="1"/>
          <p:nvPr/>
        </p:nvSpPr>
        <p:spPr>
          <a:xfrm>
            <a:off x="1394189" y="5782565"/>
            <a:ext cx="6473880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 нижней части слайда сформулируйте краткий тезис об уровне конкурентоспособности вашей разработки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1B2D1F4-A0A2-A781-0693-B3B6EFAA1290}"/>
              </a:ext>
            </a:extLst>
          </p:cNvPr>
          <p:cNvSpPr txBox="1"/>
          <p:nvPr/>
        </p:nvSpPr>
        <p:spPr>
          <a:xfrm>
            <a:off x="2172395" y="4681732"/>
            <a:ext cx="852153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kumimoji="0" lang="ru-RU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ыс. </a:t>
            </a:r>
            <a:r>
              <a:rPr kumimoji="0" lang="ru-RU" sz="1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руб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11F59FB8-0ACD-9822-5A40-6120A3929457}"/>
              </a:ext>
            </a:extLst>
          </p:cNvPr>
          <p:cNvSpPr txBox="1"/>
          <p:nvPr/>
        </p:nvSpPr>
        <p:spPr>
          <a:xfrm>
            <a:off x="3575920" y="4681731"/>
            <a:ext cx="852153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kumimoji="0" lang="ru-RU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ыс. </a:t>
            </a:r>
            <a:r>
              <a:rPr kumimoji="0" lang="ru-RU" sz="1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руб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19D09D9-8FCA-F83E-2FA2-7EDE5DE8A113}"/>
              </a:ext>
            </a:extLst>
          </p:cNvPr>
          <p:cNvSpPr txBox="1"/>
          <p:nvPr/>
        </p:nvSpPr>
        <p:spPr>
          <a:xfrm>
            <a:off x="5022997" y="4681730"/>
            <a:ext cx="852153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kumimoji="0" lang="ru-RU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ыс. </a:t>
            </a:r>
            <a:r>
              <a:rPr kumimoji="0" lang="ru-RU" sz="1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руб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9AFF238-A339-6B71-3316-A5F380C1D5DE}"/>
              </a:ext>
            </a:extLst>
          </p:cNvPr>
          <p:cNvSpPr txBox="1"/>
          <p:nvPr/>
        </p:nvSpPr>
        <p:spPr>
          <a:xfrm>
            <a:off x="6490337" y="4681729"/>
            <a:ext cx="852153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kumimoji="0" lang="ru-RU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ыс. </a:t>
            </a:r>
            <a:r>
              <a:rPr kumimoji="0" lang="ru-RU" sz="1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руб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6401589-D087-3D61-23BB-A47555116C8B}"/>
              </a:ext>
            </a:extLst>
          </p:cNvPr>
          <p:cNvSpPr txBox="1"/>
          <p:nvPr/>
        </p:nvSpPr>
        <p:spPr>
          <a:xfrm>
            <a:off x="7999663" y="4681728"/>
            <a:ext cx="852153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kumimoji="0" lang="ru-RU" sz="1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ыс. </a:t>
            </a:r>
            <a:r>
              <a:rPr kumimoji="0" lang="ru-RU" sz="1400" b="1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Helvetica"/>
              </a:rPr>
              <a:t>руб</a:t>
            </a:r>
            <a:endParaRPr kumimoji="0" lang="ru-RU" sz="1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0604741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bject 2"/>
          <p:cNvSpPr txBox="1"/>
          <p:nvPr/>
        </p:nvSpPr>
        <p:spPr>
          <a:xfrm>
            <a:off x="6837426" y="235307"/>
            <a:ext cx="1990727" cy="192626"/>
          </a:xfrm>
          <a:prstGeom prst="rect">
            <a:avLst/>
          </a:prstGeom>
          <a:solidFill>
            <a:srgbClr val="F1F1F1">
              <a:alpha val="52159"/>
            </a:srgbClr>
          </a:solidFill>
          <a:ln w="19811">
            <a:solidFill>
              <a:srgbClr val="FFFF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0825">
              <a:spcBef>
                <a:spcPts val="200"/>
              </a:spcBef>
              <a:defRPr sz="1200" spc="-1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Логотип</a:t>
            </a:r>
            <a:r>
              <a:rPr spc="-25" dirty="0"/>
              <a:t> </a:t>
            </a:r>
            <a:r>
              <a:rPr spc="-5" dirty="0" err="1"/>
              <a:t>организации</a:t>
            </a:r>
            <a:endParaRPr spc="-5" dirty="0"/>
          </a:p>
        </p:txBody>
      </p:sp>
      <p:sp>
        <p:nvSpPr>
          <p:cNvPr id="85" name="Технический облик продукта (ов)"/>
          <p:cNvSpPr txBox="1"/>
          <p:nvPr/>
        </p:nvSpPr>
        <p:spPr>
          <a:xfrm>
            <a:off x="90150" y="127024"/>
            <a:ext cx="2432713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57382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Кто у нас это купит?</a:t>
            </a:r>
            <a:endParaRPr dirty="0"/>
          </a:p>
        </p:txBody>
      </p:sp>
      <p:sp>
        <p:nvSpPr>
          <p:cNvPr id="86" name="Линия"/>
          <p:cNvSpPr/>
          <p:nvPr/>
        </p:nvSpPr>
        <p:spPr>
          <a:xfrm>
            <a:off x="0" y="550217"/>
            <a:ext cx="4401378" cy="2"/>
          </a:xfrm>
          <a:prstGeom prst="line">
            <a:avLst/>
          </a:prstGeom>
          <a:ln w="63500">
            <a:solidFill>
              <a:srgbClr val="A8998C">
                <a:alpha val="31266"/>
              </a:srgbClr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3D322E2-7B03-37FE-B1F5-29EEC7E419DB}"/>
              </a:ext>
            </a:extLst>
          </p:cNvPr>
          <p:cNvSpPr txBox="1"/>
          <p:nvPr/>
        </p:nvSpPr>
        <p:spPr>
          <a:xfrm>
            <a:off x="1096577" y="1304276"/>
            <a:ext cx="1477323" cy="9541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600" b="1" dirty="0"/>
              <a:t>100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/>
              <a:t>м</a:t>
            </a:r>
            <a:r>
              <a: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лн рублей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04B78EE-BCCA-7E11-BE8B-87B4C4CC87EF}"/>
              </a:ext>
            </a:extLst>
          </p:cNvPr>
          <p:cNvSpPr txBox="1"/>
          <p:nvPr/>
        </p:nvSpPr>
        <p:spPr>
          <a:xfrm>
            <a:off x="412124" y="659109"/>
            <a:ext cx="3078051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Планируемый объем производства и продаж</a:t>
            </a:r>
            <a:endParaRPr kumimoji="0" lang="ru-RU" sz="18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76A944-4355-35D2-DCAC-7DFC12E7597D}"/>
              </a:ext>
            </a:extLst>
          </p:cNvPr>
          <p:cNvSpPr txBox="1"/>
          <p:nvPr/>
        </p:nvSpPr>
        <p:spPr>
          <a:xfrm>
            <a:off x="3676890" y="604769"/>
            <a:ext cx="1866660" cy="6924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Подтверждено офсетными и другими договорами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8693727-6FA1-A160-FC41-15568686BAA7}"/>
              </a:ext>
            </a:extLst>
          </p:cNvPr>
          <p:cNvSpPr txBox="1"/>
          <p:nvPr/>
        </p:nvSpPr>
        <p:spPr>
          <a:xfrm>
            <a:off x="4009416" y="1314647"/>
            <a:ext cx="1201607" cy="769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/>
              <a:t>60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м</a:t>
            </a:r>
            <a:r>
              <a: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лн рублей</a:t>
            </a:r>
          </a:p>
        </p:txBody>
      </p:sp>
      <p:sp>
        <p:nvSpPr>
          <p:cNvPr id="34" name="Скругленный прямоугольник 33">
            <a:extLst>
              <a:ext uri="{FF2B5EF4-FFF2-40B4-BE49-F238E27FC236}">
                <a16:creationId xmlns:a16="http://schemas.microsoft.com/office/drawing/2014/main" id="{0CA97659-624D-2BC3-7317-A47B8E9A0C99}"/>
              </a:ext>
            </a:extLst>
          </p:cNvPr>
          <p:cNvSpPr/>
          <p:nvPr/>
        </p:nvSpPr>
        <p:spPr>
          <a:xfrm>
            <a:off x="130124" y="2336950"/>
            <a:ext cx="3231262" cy="887690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Ключевые потенциальные потребители</a:t>
            </a: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C71D34FF-B56E-E3AD-BF18-A634121EFFB1}"/>
              </a:ext>
            </a:extLst>
          </p:cNvPr>
          <p:cNvSpPr/>
          <p:nvPr/>
        </p:nvSpPr>
        <p:spPr>
          <a:xfrm>
            <a:off x="3676889" y="2332807"/>
            <a:ext cx="5151263" cy="887685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i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Перечислите ключевых потенциальных потребителей, кому планируете продавать свою продукцию</a:t>
            </a:r>
            <a:endParaRPr kumimoji="0" lang="ru-RU" sz="11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6A1F17C9-342F-2635-F0C2-50DAEF85E611}"/>
              </a:ext>
            </a:extLst>
          </p:cNvPr>
          <p:cNvCxnSpPr/>
          <p:nvPr/>
        </p:nvCxnSpPr>
        <p:spPr>
          <a:xfrm>
            <a:off x="0" y="4481848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50F41385-5AE5-1B8E-2586-31D8C4EFF7BC}"/>
              </a:ext>
            </a:extLst>
          </p:cNvPr>
          <p:cNvSpPr txBox="1"/>
          <p:nvPr/>
        </p:nvSpPr>
        <p:spPr>
          <a:xfrm>
            <a:off x="3406697" y="3655623"/>
            <a:ext cx="1326641" cy="769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/>
              <a:t>20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м</a:t>
            </a:r>
            <a:r>
              <a: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лрд рублей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8CEB5D9-FBAB-BA34-37E0-94B7B61FB109}"/>
              </a:ext>
            </a:extLst>
          </p:cNvPr>
          <p:cNvSpPr txBox="1"/>
          <p:nvPr/>
        </p:nvSpPr>
        <p:spPr>
          <a:xfrm>
            <a:off x="257122" y="3721946"/>
            <a:ext cx="3078051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Общая ежегодная потребность в продукции</a:t>
            </a:r>
            <a:endParaRPr kumimoji="0" lang="ru-RU" sz="18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02FAEAB-D9DD-68F6-3E9D-5537371EDD96}"/>
              </a:ext>
            </a:extLst>
          </p:cNvPr>
          <p:cNvSpPr txBox="1"/>
          <p:nvPr/>
        </p:nvSpPr>
        <p:spPr>
          <a:xfrm>
            <a:off x="4796784" y="3743753"/>
            <a:ext cx="3078051" cy="6463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Целевая доля рынка от общей потребности в год</a:t>
            </a:r>
            <a:endParaRPr kumimoji="0" lang="ru-RU" sz="18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3A0299E-C0A3-C179-4E8F-13FA2A5E75C6}"/>
              </a:ext>
            </a:extLst>
          </p:cNvPr>
          <p:cNvSpPr txBox="1"/>
          <p:nvPr/>
        </p:nvSpPr>
        <p:spPr>
          <a:xfrm>
            <a:off x="8074801" y="3751083"/>
            <a:ext cx="812077" cy="5232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/>
              <a:t>15%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F666E4F-F7D3-ADE6-1CAF-35D958F4C10F}"/>
              </a:ext>
            </a:extLst>
          </p:cNvPr>
          <p:cNvSpPr txBox="1"/>
          <p:nvPr/>
        </p:nvSpPr>
        <p:spPr>
          <a:xfrm>
            <a:off x="1031449" y="4952444"/>
            <a:ext cx="1448469" cy="769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/>
              <a:t>50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м</a:t>
            </a:r>
            <a:r>
              <a: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лн долларов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B4D4B9F-CBEC-3F5D-1909-1F11C625819E}"/>
              </a:ext>
            </a:extLst>
          </p:cNvPr>
          <p:cNvSpPr txBox="1"/>
          <p:nvPr/>
        </p:nvSpPr>
        <p:spPr>
          <a:xfrm>
            <a:off x="241502" y="4501588"/>
            <a:ext cx="3078051" cy="58477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Планируемый объем экспорта</a:t>
            </a:r>
            <a:endParaRPr kumimoji="0" lang="ru-RU" sz="16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46" name="Скругленный прямоугольник 45">
            <a:extLst>
              <a:ext uri="{FF2B5EF4-FFF2-40B4-BE49-F238E27FC236}">
                <a16:creationId xmlns:a16="http://schemas.microsoft.com/office/drawing/2014/main" id="{6105D1C6-E717-CA8D-9E49-7ECD5436CD45}"/>
              </a:ext>
            </a:extLst>
          </p:cNvPr>
          <p:cNvSpPr/>
          <p:nvPr/>
        </p:nvSpPr>
        <p:spPr>
          <a:xfrm>
            <a:off x="3406697" y="4920996"/>
            <a:ext cx="1628942" cy="1127055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Потенциальные импортеры</a:t>
            </a:r>
          </a:p>
        </p:txBody>
      </p:sp>
      <p:sp>
        <p:nvSpPr>
          <p:cNvPr id="47" name="Скругленный прямоугольник 46">
            <a:extLst>
              <a:ext uri="{FF2B5EF4-FFF2-40B4-BE49-F238E27FC236}">
                <a16:creationId xmlns:a16="http://schemas.microsoft.com/office/drawing/2014/main" id="{E5F8F66F-276B-04A7-6029-7C32041E512D}"/>
              </a:ext>
            </a:extLst>
          </p:cNvPr>
          <p:cNvSpPr/>
          <p:nvPr/>
        </p:nvSpPr>
        <p:spPr>
          <a:xfrm>
            <a:off x="5141472" y="4925879"/>
            <a:ext cx="3872404" cy="1122171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100" i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Перечислите потенциальных импортеров Вашей продукции с указанием стран</a:t>
            </a:r>
            <a:endParaRPr kumimoji="0" lang="ru-RU" sz="11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BBEB482-D157-D6E5-3679-94328B0FBD59}"/>
              </a:ext>
            </a:extLst>
          </p:cNvPr>
          <p:cNvSpPr txBox="1"/>
          <p:nvPr/>
        </p:nvSpPr>
        <p:spPr>
          <a:xfrm>
            <a:off x="257121" y="5739057"/>
            <a:ext cx="3078051" cy="7078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экспорта в плане по выручке</a:t>
            </a:r>
            <a:br>
              <a:rPr lang="ru-RU" sz="16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(в рублевом эквиваленте по курсу ЦБ)</a:t>
            </a:r>
            <a:endParaRPr kumimoji="0" lang="ru-RU" sz="1600" b="1" i="0" u="none" strike="noStrike" cap="none" spc="0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4DE9A9C-19EF-D894-E800-F2067E9AED7C}"/>
              </a:ext>
            </a:extLst>
          </p:cNvPr>
          <p:cNvSpPr txBox="1"/>
          <p:nvPr/>
        </p:nvSpPr>
        <p:spPr>
          <a:xfrm>
            <a:off x="1511545" y="6390407"/>
            <a:ext cx="537964" cy="4616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400" b="1" dirty="0"/>
              <a:t>5%</a:t>
            </a: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8F0360-C43D-5610-0202-F85740739E06}"/>
              </a:ext>
            </a:extLst>
          </p:cNvPr>
          <p:cNvSpPr txBox="1"/>
          <p:nvPr/>
        </p:nvSpPr>
        <p:spPr>
          <a:xfrm>
            <a:off x="5543550" y="587384"/>
            <a:ext cx="1866660" cy="6924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Подтверждено соглашениями о намерениях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EC901-D3B4-9D30-1347-00AB587AE72D}"/>
              </a:ext>
            </a:extLst>
          </p:cNvPr>
          <p:cNvSpPr txBox="1"/>
          <p:nvPr/>
        </p:nvSpPr>
        <p:spPr>
          <a:xfrm>
            <a:off x="7277340" y="602001"/>
            <a:ext cx="1866660" cy="4924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3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Подтверждено письмами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F6F72E-DD8E-9501-8CF2-7D0AAA15760E}"/>
              </a:ext>
            </a:extLst>
          </p:cNvPr>
          <p:cNvSpPr txBox="1"/>
          <p:nvPr/>
        </p:nvSpPr>
        <p:spPr>
          <a:xfrm>
            <a:off x="5876076" y="1297262"/>
            <a:ext cx="1201607" cy="769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/>
              <a:t>60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м</a:t>
            </a:r>
            <a:r>
              <a: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лн рублей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124774-9F65-95DE-0EE5-4FFC9CF896C1}"/>
              </a:ext>
            </a:extLst>
          </p:cNvPr>
          <p:cNvSpPr txBox="1"/>
          <p:nvPr/>
        </p:nvSpPr>
        <p:spPr>
          <a:xfrm>
            <a:off x="7609866" y="1231905"/>
            <a:ext cx="1201607" cy="76943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800" b="1" dirty="0"/>
              <a:t>60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м</a:t>
            </a:r>
            <a:r>
              <a:rPr kumimoji="0" lang="ru-RU" sz="1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лн рублей</a:t>
            </a:r>
          </a:p>
        </p:txBody>
      </p:sp>
    </p:spTree>
    <p:extLst>
      <p:ext uri="{BB962C8B-B14F-4D97-AF65-F5344CB8AC3E}">
        <p14:creationId xmlns:p14="http://schemas.microsoft.com/office/powerpoint/2010/main" val="132004241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4508499" y="6348377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7</a:t>
            </a:fld>
            <a:endParaRPr/>
          </a:p>
        </p:txBody>
      </p:sp>
      <p:sp>
        <p:nvSpPr>
          <p:cNvPr id="120" name="object 5"/>
          <p:cNvSpPr txBox="1"/>
          <p:nvPr/>
        </p:nvSpPr>
        <p:spPr>
          <a:xfrm>
            <a:off x="145631" y="1915292"/>
            <a:ext cx="6113148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spc="-5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dirty="0"/>
              <a:t>Компетенции организации</a:t>
            </a:r>
            <a:endParaRPr dirty="0"/>
          </a:p>
        </p:txBody>
      </p:sp>
      <p:sp>
        <p:nvSpPr>
          <p:cNvPr id="125" name="object 7"/>
          <p:cNvSpPr txBox="1"/>
          <p:nvPr/>
        </p:nvSpPr>
        <p:spPr>
          <a:xfrm>
            <a:off x="0" y="666512"/>
            <a:ext cx="2459358" cy="1136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206375" algn="ctr">
              <a:spcBef>
                <a:spcPts val="1000"/>
              </a:spcBef>
              <a:defRPr b="1">
                <a:latin typeface="Arial"/>
                <a:ea typeface="Arial"/>
                <a:cs typeface="Arial"/>
                <a:sym typeface="Arial"/>
              </a:defRPr>
            </a:pPr>
            <a:r>
              <a:rPr lang="ru-RU" sz="3600" dirty="0"/>
              <a:t>6</a:t>
            </a:r>
            <a:endParaRPr sz="3600" dirty="0"/>
          </a:p>
          <a:p>
            <a:pPr indent="12700" algn="ctr">
              <a:spcBef>
                <a:spcPts val="700"/>
              </a:spcBef>
              <a:defRPr sz="1400" spc="-17">
                <a:latin typeface="Arial"/>
                <a:ea typeface="Arial"/>
                <a:cs typeface="Arial"/>
                <a:sym typeface="Arial"/>
              </a:defRPr>
            </a:pPr>
            <a:r>
              <a:rPr sz="1600" dirty="0" err="1"/>
              <a:t>Уровень</a:t>
            </a:r>
            <a:r>
              <a:rPr sz="1600" dirty="0"/>
              <a:t> </a:t>
            </a:r>
            <a:r>
              <a:rPr sz="1600" dirty="0" err="1"/>
              <a:t>готовности</a:t>
            </a:r>
            <a:r>
              <a:rPr sz="1600" spc="45" dirty="0"/>
              <a:t> </a:t>
            </a:r>
            <a:r>
              <a:rPr sz="1600" spc="-11" dirty="0" err="1"/>
              <a:t>технологии</a:t>
            </a:r>
            <a:endParaRPr sz="1600" spc="-11" dirty="0"/>
          </a:p>
        </p:txBody>
      </p:sp>
      <p:sp>
        <p:nvSpPr>
          <p:cNvPr id="129" name="object 2"/>
          <p:cNvSpPr txBox="1"/>
          <p:nvPr/>
        </p:nvSpPr>
        <p:spPr>
          <a:xfrm>
            <a:off x="6837426" y="235307"/>
            <a:ext cx="1990727" cy="192626"/>
          </a:xfrm>
          <a:prstGeom prst="rect">
            <a:avLst/>
          </a:prstGeom>
          <a:solidFill>
            <a:srgbClr val="F1F1F1">
              <a:alpha val="52159"/>
            </a:srgbClr>
          </a:solidFill>
          <a:ln w="19811">
            <a:solidFill>
              <a:srgbClr val="FFFF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250825">
              <a:spcBef>
                <a:spcPts val="200"/>
              </a:spcBef>
              <a:defRPr sz="1200" spc="-1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Логотип</a:t>
            </a:r>
            <a:r>
              <a:rPr spc="-25"/>
              <a:t> </a:t>
            </a:r>
            <a:r>
              <a:rPr spc="-5"/>
              <a:t>организации</a:t>
            </a:r>
          </a:p>
        </p:txBody>
      </p:sp>
      <p:sp>
        <p:nvSpPr>
          <p:cNvPr id="130" name="Ресурсное обеспечение"/>
          <p:cNvSpPr txBox="1"/>
          <p:nvPr/>
        </p:nvSpPr>
        <p:spPr>
          <a:xfrm>
            <a:off x="0" y="145691"/>
            <a:ext cx="4188002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57382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Как мы собираемся разрабатывать</a:t>
            </a:r>
            <a:endParaRPr dirty="0"/>
          </a:p>
        </p:txBody>
      </p:sp>
      <p:sp>
        <p:nvSpPr>
          <p:cNvPr id="131" name="Линия"/>
          <p:cNvSpPr/>
          <p:nvPr/>
        </p:nvSpPr>
        <p:spPr>
          <a:xfrm>
            <a:off x="0" y="562427"/>
            <a:ext cx="4401378" cy="2"/>
          </a:xfrm>
          <a:prstGeom prst="line">
            <a:avLst/>
          </a:prstGeom>
          <a:ln w="63500">
            <a:solidFill>
              <a:srgbClr val="A8998C">
                <a:alpha val="31266"/>
              </a:srgbClr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E904A85C-23A2-6E18-2186-835151751C31}"/>
              </a:ext>
            </a:extLst>
          </p:cNvPr>
          <p:cNvSpPr/>
          <p:nvPr/>
        </p:nvSpPr>
        <p:spPr>
          <a:xfrm>
            <a:off x="1486921" y="2274165"/>
            <a:ext cx="3148579" cy="1392443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Дайте </a:t>
            </a: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краткий перечень реализованных проектов, детальное описание можете развернуть в ходе устного доклада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(не более 3-х проектов)</a:t>
            </a: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24568D71-585F-ADEF-4B15-4D0B610D43EB}"/>
              </a:ext>
            </a:extLst>
          </p:cNvPr>
          <p:cNvSpPr/>
          <p:nvPr/>
        </p:nvSpPr>
        <p:spPr>
          <a:xfrm>
            <a:off x="145631" y="2271769"/>
            <a:ext cx="1232408" cy="1394839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Опыт организации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E042E85D-504D-0D15-306B-F0AE9FE136F7}"/>
              </a:ext>
            </a:extLst>
          </p:cNvPr>
          <p:cNvSpPr/>
          <p:nvPr/>
        </p:nvSpPr>
        <p:spPr>
          <a:xfrm>
            <a:off x="5015734" y="2271768"/>
            <a:ext cx="1368646" cy="1394839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Команда разработчиков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5" name="Скругленный прямоугольник 4">
            <a:extLst>
              <a:ext uri="{FF2B5EF4-FFF2-40B4-BE49-F238E27FC236}">
                <a16:creationId xmlns:a16="http://schemas.microsoft.com/office/drawing/2014/main" id="{32DC4C6A-E2D5-433F-9558-8F91EE4836E5}"/>
              </a:ext>
            </a:extLst>
          </p:cNvPr>
          <p:cNvSpPr/>
          <p:nvPr/>
        </p:nvSpPr>
        <p:spPr>
          <a:xfrm>
            <a:off x="6513389" y="2272056"/>
            <a:ext cx="2527582" cy="1392443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Перечислите ключевых разработчиков и их регалии</a:t>
            </a:r>
            <a:b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</a:b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Тех, кем ваша организация гордится</a:t>
            </a: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14CC583E-9EA9-C94D-0618-258082DB1767}"/>
              </a:ext>
            </a:extLst>
          </p:cNvPr>
          <p:cNvSpPr txBox="1"/>
          <p:nvPr/>
        </p:nvSpPr>
        <p:spPr>
          <a:xfrm>
            <a:off x="145631" y="3751791"/>
            <a:ext cx="6113148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spc="-5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dirty="0"/>
              <a:t>Кооперация</a:t>
            </a:r>
            <a:endParaRPr dirty="0"/>
          </a:p>
        </p:txBody>
      </p:sp>
      <p:sp>
        <p:nvSpPr>
          <p:cNvPr id="7" name="Скругленный прямоугольник 6">
            <a:extLst>
              <a:ext uri="{FF2B5EF4-FFF2-40B4-BE49-F238E27FC236}">
                <a16:creationId xmlns:a16="http://schemas.microsoft.com/office/drawing/2014/main" id="{0D5BB59C-D19A-B5AE-A66A-9C251CC43323}"/>
              </a:ext>
            </a:extLst>
          </p:cNvPr>
          <p:cNvSpPr/>
          <p:nvPr/>
        </p:nvSpPr>
        <p:spPr>
          <a:xfrm>
            <a:off x="145631" y="4043032"/>
            <a:ext cx="1232408" cy="45169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Наименование организации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8" name="Скругленный прямоугольник 7">
            <a:extLst>
              <a:ext uri="{FF2B5EF4-FFF2-40B4-BE49-F238E27FC236}">
                <a16:creationId xmlns:a16="http://schemas.microsoft.com/office/drawing/2014/main" id="{901A8B49-8AB2-AA76-C0C5-CBC592A9CC20}"/>
              </a:ext>
            </a:extLst>
          </p:cNvPr>
          <p:cNvSpPr/>
          <p:nvPr/>
        </p:nvSpPr>
        <p:spPr>
          <a:xfrm>
            <a:off x="1509614" y="4016789"/>
            <a:ext cx="7531357" cy="477935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Опишите роль организации при разработке продукции (упоминайте только ключевых партнеров)</a:t>
            </a:r>
          </a:p>
        </p:txBody>
      </p:sp>
      <p:sp>
        <p:nvSpPr>
          <p:cNvPr id="9" name="Скругленный прямоугольник 8">
            <a:extLst>
              <a:ext uri="{FF2B5EF4-FFF2-40B4-BE49-F238E27FC236}">
                <a16:creationId xmlns:a16="http://schemas.microsoft.com/office/drawing/2014/main" id="{1B6B15BE-CB0F-B554-55F8-7C3FC32B74FE}"/>
              </a:ext>
            </a:extLst>
          </p:cNvPr>
          <p:cNvSpPr/>
          <p:nvPr/>
        </p:nvSpPr>
        <p:spPr>
          <a:xfrm>
            <a:off x="145631" y="4581254"/>
            <a:ext cx="1232408" cy="45169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Наименование организации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id="{489D7C2C-CF10-623D-17A4-0BC665789B26}"/>
              </a:ext>
            </a:extLst>
          </p:cNvPr>
          <p:cNvSpPr/>
          <p:nvPr/>
        </p:nvSpPr>
        <p:spPr>
          <a:xfrm>
            <a:off x="1509614" y="4555011"/>
            <a:ext cx="7531357" cy="477935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Опишите роль организации при разработке продукции</a:t>
            </a: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id="{0B5AC53C-C90B-272E-62FC-6BC497BB482F}"/>
              </a:ext>
            </a:extLst>
          </p:cNvPr>
          <p:cNvSpPr/>
          <p:nvPr/>
        </p:nvSpPr>
        <p:spPr>
          <a:xfrm>
            <a:off x="2618702" y="625295"/>
            <a:ext cx="3202549" cy="1320659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Опишите статус разработки, что сделано на текущий момент. Какие проектные/предпроектные работы проведены</a:t>
            </a:r>
            <a:endParaRPr kumimoji="0" lang="ru-RU" sz="12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62920CAC-886F-5836-57FF-AAE5DC2951D1}"/>
              </a:ext>
            </a:extLst>
          </p:cNvPr>
          <p:cNvSpPr txBox="1"/>
          <p:nvPr/>
        </p:nvSpPr>
        <p:spPr>
          <a:xfrm>
            <a:off x="145631" y="5208027"/>
            <a:ext cx="6113148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spc="-5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dirty="0"/>
              <a:t>Оборудование для разработки</a:t>
            </a:r>
            <a:endParaRPr dirty="0"/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0C9E7CDA-0676-3D77-6CB9-4C79CB89C8B5}"/>
              </a:ext>
            </a:extLst>
          </p:cNvPr>
          <p:cNvSpPr/>
          <p:nvPr/>
        </p:nvSpPr>
        <p:spPr>
          <a:xfrm>
            <a:off x="145630" y="5547036"/>
            <a:ext cx="1363983" cy="1024183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Оборудование в наличии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DCA6D5EA-88CE-2CBE-5040-7A8C8DE1CC18}"/>
              </a:ext>
            </a:extLst>
          </p:cNvPr>
          <p:cNvSpPr/>
          <p:nvPr/>
        </p:nvSpPr>
        <p:spPr>
          <a:xfrm>
            <a:off x="1627915" y="5547036"/>
            <a:ext cx="3148579" cy="1053434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Кратко опишите какое </a:t>
            </a:r>
            <a:r>
              <a:rPr kumimoji="0" lang="ru-RU" sz="1200" b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ключевое </a:t>
            </a: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оборудование у вас уже есть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i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(не нужно перечислять компьютеры и отвертки)</a:t>
            </a:r>
            <a:endParaRPr kumimoji="0" lang="ru-RU" sz="1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9CDF020-6D53-6193-B0A5-5F8393A291E0}"/>
              </a:ext>
            </a:extLst>
          </p:cNvPr>
          <p:cNvSpPr/>
          <p:nvPr/>
        </p:nvSpPr>
        <p:spPr>
          <a:xfrm>
            <a:off x="4902095" y="5547036"/>
            <a:ext cx="1363983" cy="1024183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Что нужно будет купить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A231572C-BCFF-5675-8EA0-9D8A9C213588}"/>
              </a:ext>
            </a:extLst>
          </p:cNvPr>
          <p:cNvSpPr/>
          <p:nvPr/>
        </p:nvSpPr>
        <p:spPr>
          <a:xfrm>
            <a:off x="6384380" y="5547036"/>
            <a:ext cx="2656591" cy="1053434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i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Какие виды оборудования вам нужно будет приобрести в рамках проекта</a:t>
            </a:r>
            <a:endParaRPr kumimoji="0" lang="ru-RU" sz="1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7" name="Скругленный прямоугольник 16">
            <a:extLst>
              <a:ext uri="{FF2B5EF4-FFF2-40B4-BE49-F238E27FC236}">
                <a16:creationId xmlns:a16="http://schemas.microsoft.com/office/drawing/2014/main" id="{57FAFEF1-3C30-E46D-1CC1-7449A2728B1A}"/>
              </a:ext>
            </a:extLst>
          </p:cNvPr>
          <p:cNvSpPr/>
          <p:nvPr/>
        </p:nvSpPr>
        <p:spPr>
          <a:xfrm>
            <a:off x="5980595" y="619885"/>
            <a:ext cx="1232408" cy="1320660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 err="1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Патентоспо-собность</a:t>
            </a: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разработки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40CE20FA-D861-9C4A-3A40-15573EC447D0}"/>
              </a:ext>
            </a:extLst>
          </p:cNvPr>
          <p:cNvSpPr/>
          <p:nvPr/>
        </p:nvSpPr>
        <p:spPr>
          <a:xfrm>
            <a:off x="7372348" y="617316"/>
            <a:ext cx="1668624" cy="1320659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Изобретение / полезная модель / ноу-хау</a:t>
            </a:r>
            <a:endParaRPr kumimoji="0" lang="ru-RU" sz="1200" b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4508500" y="4968017"/>
            <a:ext cx="127001" cy="13554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8</a:t>
            </a:fld>
            <a:endParaRPr/>
          </a:p>
        </p:txBody>
      </p:sp>
      <p:sp>
        <p:nvSpPr>
          <p:cNvPr id="120" name="object 5"/>
          <p:cNvSpPr txBox="1"/>
          <p:nvPr/>
        </p:nvSpPr>
        <p:spPr>
          <a:xfrm>
            <a:off x="145631" y="1915292"/>
            <a:ext cx="6113148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spc="-5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dirty="0"/>
              <a:t>Компетенции производителя</a:t>
            </a:r>
            <a:endParaRPr dirty="0"/>
          </a:p>
        </p:txBody>
      </p:sp>
      <p:sp>
        <p:nvSpPr>
          <p:cNvPr id="129" name="object 2"/>
          <p:cNvSpPr txBox="1"/>
          <p:nvPr/>
        </p:nvSpPr>
        <p:spPr>
          <a:xfrm>
            <a:off x="6837426" y="235307"/>
            <a:ext cx="1990727" cy="192626"/>
          </a:xfrm>
          <a:prstGeom prst="rect">
            <a:avLst/>
          </a:prstGeom>
          <a:solidFill>
            <a:srgbClr val="F1F1F1">
              <a:alpha val="52159"/>
            </a:srgbClr>
          </a:solidFill>
          <a:ln w="19811">
            <a:solidFill>
              <a:srgbClr val="FFFF00"/>
            </a:solidFill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50825">
              <a:spcBef>
                <a:spcPts val="200"/>
              </a:spcBef>
              <a:defRPr sz="1200" spc="-1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Логотип</a:t>
            </a:r>
            <a:r>
              <a:rPr spc="-25"/>
              <a:t> </a:t>
            </a:r>
            <a:r>
              <a:rPr spc="-5"/>
              <a:t>организации</a:t>
            </a:r>
          </a:p>
        </p:txBody>
      </p:sp>
      <p:sp>
        <p:nvSpPr>
          <p:cNvPr id="130" name="Ресурсное обеспечение"/>
          <p:cNvSpPr txBox="1"/>
          <p:nvPr/>
        </p:nvSpPr>
        <p:spPr>
          <a:xfrm>
            <a:off x="0" y="145691"/>
            <a:ext cx="326306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57382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Как мы будем производить</a:t>
            </a:r>
            <a:endParaRPr dirty="0"/>
          </a:p>
        </p:txBody>
      </p:sp>
      <p:sp>
        <p:nvSpPr>
          <p:cNvPr id="131" name="Линия"/>
          <p:cNvSpPr/>
          <p:nvPr/>
        </p:nvSpPr>
        <p:spPr>
          <a:xfrm>
            <a:off x="0" y="562427"/>
            <a:ext cx="4401378" cy="2"/>
          </a:xfrm>
          <a:prstGeom prst="line">
            <a:avLst/>
          </a:prstGeom>
          <a:ln w="63500">
            <a:solidFill>
              <a:srgbClr val="A8998C">
                <a:alpha val="31266"/>
              </a:srgbClr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2" name="Скругленный прямоугольник 1">
            <a:extLst>
              <a:ext uri="{FF2B5EF4-FFF2-40B4-BE49-F238E27FC236}">
                <a16:creationId xmlns:a16="http://schemas.microsoft.com/office/drawing/2014/main" id="{E904A85C-23A2-6E18-2186-835151751C31}"/>
              </a:ext>
            </a:extLst>
          </p:cNvPr>
          <p:cNvSpPr/>
          <p:nvPr/>
        </p:nvSpPr>
        <p:spPr>
          <a:xfrm>
            <a:off x="1589953" y="2274165"/>
            <a:ext cx="7408416" cy="1392443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Дайте </a:t>
            </a: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краткий перечень реализованных проектов, детальное описание можете развернуть в ходе устного доклада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(не более 3-х проектов)</a:t>
            </a: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24568D71-585F-ADEF-4B15-4D0B610D43EB}"/>
              </a:ext>
            </a:extLst>
          </p:cNvPr>
          <p:cNvSpPr/>
          <p:nvPr/>
        </p:nvSpPr>
        <p:spPr>
          <a:xfrm>
            <a:off x="145631" y="2271769"/>
            <a:ext cx="1363982" cy="1394839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Опыт организации-производителя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2" name="object 5">
            <a:extLst>
              <a:ext uri="{FF2B5EF4-FFF2-40B4-BE49-F238E27FC236}">
                <a16:creationId xmlns:a16="http://schemas.microsoft.com/office/drawing/2014/main" id="{62920CAC-886F-5836-57FF-AAE5DC2951D1}"/>
              </a:ext>
            </a:extLst>
          </p:cNvPr>
          <p:cNvSpPr txBox="1"/>
          <p:nvPr/>
        </p:nvSpPr>
        <p:spPr>
          <a:xfrm>
            <a:off x="145631" y="3871007"/>
            <a:ext cx="6113148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400" b="1" spc="-5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dirty="0"/>
              <a:t>Оборудование для производства</a:t>
            </a:r>
            <a:endParaRPr dirty="0"/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id="{0C9E7CDA-0676-3D77-6CB9-4C79CB89C8B5}"/>
              </a:ext>
            </a:extLst>
          </p:cNvPr>
          <p:cNvSpPr/>
          <p:nvPr/>
        </p:nvSpPr>
        <p:spPr>
          <a:xfrm>
            <a:off x="145631" y="4166676"/>
            <a:ext cx="1363983" cy="1353779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Оборудование в наличии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4" name="Скругленный прямоугольник 13">
            <a:extLst>
              <a:ext uri="{FF2B5EF4-FFF2-40B4-BE49-F238E27FC236}">
                <a16:creationId xmlns:a16="http://schemas.microsoft.com/office/drawing/2014/main" id="{DCA6D5EA-88CE-2CBE-5040-7A8C8DE1CC18}"/>
              </a:ext>
            </a:extLst>
          </p:cNvPr>
          <p:cNvSpPr/>
          <p:nvPr/>
        </p:nvSpPr>
        <p:spPr>
          <a:xfrm>
            <a:off x="1627916" y="4166676"/>
            <a:ext cx="3148579" cy="1392443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Кратко опишите какое </a:t>
            </a:r>
            <a:r>
              <a:rPr kumimoji="0" lang="ru-RU" sz="1200" b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ключевое </a:t>
            </a: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оборудование у вас уже есть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i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(не нужно перечислять компьютеры и отвертки)</a:t>
            </a:r>
            <a:endParaRPr kumimoji="0" lang="ru-RU" sz="1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5" name="Скругленный прямоугольник 14">
            <a:extLst>
              <a:ext uri="{FF2B5EF4-FFF2-40B4-BE49-F238E27FC236}">
                <a16:creationId xmlns:a16="http://schemas.microsoft.com/office/drawing/2014/main" id="{F9CDF020-6D53-6193-B0A5-5F8393A291E0}"/>
              </a:ext>
            </a:extLst>
          </p:cNvPr>
          <p:cNvSpPr/>
          <p:nvPr/>
        </p:nvSpPr>
        <p:spPr>
          <a:xfrm>
            <a:off x="4902096" y="4166676"/>
            <a:ext cx="1363983" cy="1353779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Что нужно будет купить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6" name="Скругленный прямоугольник 15">
            <a:extLst>
              <a:ext uri="{FF2B5EF4-FFF2-40B4-BE49-F238E27FC236}">
                <a16:creationId xmlns:a16="http://schemas.microsoft.com/office/drawing/2014/main" id="{A231572C-BCFF-5675-8EA0-9D8A9C213588}"/>
              </a:ext>
            </a:extLst>
          </p:cNvPr>
          <p:cNvSpPr/>
          <p:nvPr/>
        </p:nvSpPr>
        <p:spPr>
          <a:xfrm>
            <a:off x="6384381" y="4166676"/>
            <a:ext cx="2656591" cy="1392443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i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Какие виды оборудования вам нужно будет приобрести в рамках проекта</a:t>
            </a:r>
            <a:endParaRPr kumimoji="0" lang="ru-RU" sz="12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7" name="Скругленный прямоугольник 16">
            <a:extLst>
              <a:ext uri="{FF2B5EF4-FFF2-40B4-BE49-F238E27FC236}">
                <a16:creationId xmlns:a16="http://schemas.microsoft.com/office/drawing/2014/main" id="{1095E6A8-A90E-C145-8DBD-B4E0E7C1431C}"/>
              </a:ext>
            </a:extLst>
          </p:cNvPr>
          <p:cNvSpPr/>
          <p:nvPr/>
        </p:nvSpPr>
        <p:spPr>
          <a:xfrm>
            <a:off x="211417" y="685994"/>
            <a:ext cx="1298196" cy="1085867"/>
          </a:xfrm>
          <a:prstGeom prst="roundRect">
            <a:avLst/>
          </a:prstGeom>
          <a:solidFill>
            <a:srgbClr val="C7B88B"/>
          </a:solidFill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Производители</a:t>
            </a:r>
            <a:endParaRPr kumimoji="0" lang="ru-RU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endParaRPr>
          </a:p>
        </p:txBody>
      </p:sp>
      <p:sp>
        <p:nvSpPr>
          <p:cNvPr id="18" name="Скругленный прямоугольник 17">
            <a:extLst>
              <a:ext uri="{FF2B5EF4-FFF2-40B4-BE49-F238E27FC236}">
                <a16:creationId xmlns:a16="http://schemas.microsoft.com/office/drawing/2014/main" id="{62AA1C39-1A44-B15C-F949-A75DC62C42E2}"/>
              </a:ext>
            </a:extLst>
          </p:cNvPr>
          <p:cNvSpPr/>
          <p:nvPr/>
        </p:nvSpPr>
        <p:spPr>
          <a:xfrm>
            <a:off x="1589953" y="685995"/>
            <a:ext cx="7408416" cy="1094802"/>
          </a:xfrm>
          <a:prstGeom prst="roundRect">
            <a:avLst/>
          </a:prstGeom>
          <a:solidFill>
            <a:schemeClr val="bg1"/>
          </a:solidFill>
          <a:ln>
            <a:solidFill>
              <a:srgbClr val="C7B88B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no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200" b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Укажите планируемых производителей разрабатываемой продукции / если все будете делать сами, так и напишите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967F3D7-FB01-218A-7176-D7FB732A3052}"/>
              </a:ext>
            </a:extLst>
          </p:cNvPr>
          <p:cNvSpPr txBox="1"/>
          <p:nvPr/>
        </p:nvSpPr>
        <p:spPr>
          <a:xfrm>
            <a:off x="3202205" y="5868311"/>
            <a:ext cx="3924860" cy="830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C7B88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Планируемый объем инвестиций в развитие производственной инфраструктуры в рамках проекта</a:t>
            </a:r>
            <a:endParaRPr kumimoji="0" lang="ru-RU" sz="1600" b="1" i="0" u="none" strike="noStrike" cap="none" spc="0" normalizeH="0" baseline="0" dirty="0">
              <a:ln>
                <a:noFill/>
              </a:ln>
              <a:solidFill>
                <a:srgbClr val="C7B88B"/>
              </a:solidFill>
              <a:effectLst/>
              <a:uFillTx/>
              <a:latin typeface="Arial" panose="020B0604020202020204" pitchFamily="34" charset="0"/>
              <a:cs typeface="Arial" panose="020B0604020202020204" pitchFamily="34" charset="0"/>
              <a:sym typeface="Helvetica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EDC1E7-FBE0-D818-A664-D134B62F9676}"/>
              </a:ext>
            </a:extLst>
          </p:cNvPr>
          <p:cNvSpPr txBox="1"/>
          <p:nvPr/>
        </p:nvSpPr>
        <p:spPr>
          <a:xfrm>
            <a:off x="7201163" y="5756966"/>
            <a:ext cx="1477323" cy="9541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600" b="1" dirty="0"/>
              <a:t>100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000" dirty="0"/>
              <a:t>м</a:t>
            </a:r>
            <a:r>
              <a:rPr kumimoji="0" lang="ru-RU" sz="2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лн рублей</a:t>
            </a:r>
          </a:p>
        </p:txBody>
      </p:sp>
    </p:spTree>
    <p:extLst>
      <p:ext uri="{BB962C8B-B14F-4D97-AF65-F5344CB8AC3E}">
        <p14:creationId xmlns:p14="http://schemas.microsoft.com/office/powerpoint/2010/main" val="165975582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object 4"/>
          <p:cNvSpPr txBox="1"/>
          <p:nvPr/>
        </p:nvSpPr>
        <p:spPr>
          <a:xfrm>
            <a:off x="368298" y="915721"/>
            <a:ext cx="3049234" cy="197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400"/>
              </a:spcBef>
              <a:defRPr sz="1400" b="1" spc="-7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Сроки</a:t>
            </a:r>
            <a:r>
              <a:rPr spc="-77"/>
              <a:t> </a:t>
            </a:r>
            <a:r>
              <a:t>реализации: </a:t>
            </a:r>
            <a:r>
              <a:rPr i="1">
                <a:solidFill>
                  <a:srgbClr val="000000"/>
                </a:solidFill>
              </a:rPr>
              <a:t>20хх </a:t>
            </a:r>
            <a:r>
              <a:rPr i="1" spc="0">
                <a:solidFill>
                  <a:srgbClr val="000000"/>
                </a:solidFill>
              </a:rPr>
              <a:t>–</a:t>
            </a:r>
            <a:r>
              <a:rPr i="1" spc="-196">
                <a:solidFill>
                  <a:srgbClr val="000000"/>
                </a:solidFill>
              </a:rPr>
              <a:t> </a:t>
            </a:r>
            <a:r>
              <a:rPr i="1" spc="-37">
                <a:solidFill>
                  <a:srgbClr val="000000"/>
                </a:solidFill>
              </a:rPr>
              <a:t>20хх</a:t>
            </a:r>
          </a:p>
        </p:txBody>
      </p:sp>
      <p:sp>
        <p:nvSpPr>
          <p:cNvPr id="134" name="object 5"/>
          <p:cNvSpPr txBox="1"/>
          <p:nvPr/>
        </p:nvSpPr>
        <p:spPr>
          <a:xfrm>
            <a:off x="6708394" y="561497"/>
            <a:ext cx="2248789" cy="3506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 algn="ctr">
              <a:defRPr sz="1200" b="1" spc="-12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Стоимость</a:t>
            </a:r>
            <a:r>
              <a:rPr dirty="0"/>
              <a:t>  </a:t>
            </a:r>
            <a:r>
              <a:rPr spc="-6" dirty="0" err="1"/>
              <a:t>комплексного</a:t>
            </a:r>
            <a:r>
              <a:rPr spc="-6" dirty="0"/>
              <a:t> </a:t>
            </a:r>
            <a:r>
              <a:rPr dirty="0" err="1"/>
              <a:t>проекта</a:t>
            </a:r>
            <a:r>
              <a:rPr dirty="0"/>
              <a:t>,  </a:t>
            </a:r>
            <a:r>
              <a:rPr b="0" dirty="0" err="1"/>
              <a:t>млн</a:t>
            </a:r>
            <a:r>
              <a:rPr b="0" spc="6" dirty="0"/>
              <a:t> </a:t>
            </a:r>
            <a:r>
              <a:rPr b="0" spc="-18" dirty="0" err="1"/>
              <a:t>руб</a:t>
            </a:r>
            <a:r>
              <a:rPr b="0" spc="-18" dirty="0"/>
              <a:t>.</a:t>
            </a:r>
          </a:p>
        </p:txBody>
      </p:sp>
      <p:sp>
        <p:nvSpPr>
          <p:cNvPr id="135" name="object 9"/>
          <p:cNvSpPr txBox="1"/>
          <p:nvPr/>
        </p:nvSpPr>
        <p:spPr>
          <a:xfrm>
            <a:off x="3949424" y="4994431"/>
            <a:ext cx="255272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9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50%</a:t>
            </a:r>
          </a:p>
        </p:txBody>
      </p:sp>
      <p:sp>
        <p:nvSpPr>
          <p:cNvPr id="136" name="object 13"/>
          <p:cNvSpPr/>
          <p:nvPr/>
        </p:nvSpPr>
        <p:spPr>
          <a:xfrm>
            <a:off x="6903856" y="3434453"/>
            <a:ext cx="126494" cy="97539"/>
          </a:xfrm>
          <a:prstGeom prst="rect">
            <a:avLst/>
          </a:prstGeom>
          <a:solidFill>
            <a:srgbClr val="C7B88C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37" name="object 14"/>
          <p:cNvSpPr/>
          <p:nvPr/>
        </p:nvSpPr>
        <p:spPr>
          <a:xfrm>
            <a:off x="6903856" y="3220585"/>
            <a:ext cx="126494" cy="97538"/>
          </a:xfrm>
          <a:prstGeom prst="rect">
            <a:avLst/>
          </a:prstGeom>
          <a:solidFill>
            <a:srgbClr val="3A291C"/>
          </a:solidFill>
          <a:ln w="12700"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3A291C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138" name="object 15"/>
          <p:cNvSpPr txBox="1"/>
          <p:nvPr/>
        </p:nvSpPr>
        <p:spPr>
          <a:xfrm>
            <a:off x="7071243" y="3197635"/>
            <a:ext cx="1985884" cy="3417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25400">
              <a:spcBef>
                <a:spcPts val="200"/>
              </a:spcBef>
              <a:defRPr sz="900" spc="-5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Бюджетные</a:t>
            </a:r>
            <a:r>
              <a:rPr spc="-15"/>
              <a:t> </a:t>
            </a:r>
            <a:r>
              <a:t>средства </a:t>
            </a:r>
            <a:r>
              <a:rPr b="1" i="1"/>
              <a:t>ХХХ,</a:t>
            </a:r>
            <a:r>
              <a:rPr b="1" i="1" spc="-10"/>
              <a:t> </a:t>
            </a:r>
            <a:r>
              <a:rPr b="1" i="1"/>
              <a:t>ХХ</a:t>
            </a:r>
          </a:p>
          <a:p>
            <a:pPr indent="12700">
              <a:lnSpc>
                <a:spcPts val="1000"/>
              </a:lnSpc>
              <a:spcBef>
                <a:spcPts val="700"/>
              </a:spcBef>
              <a:defRPr sz="900" spc="-5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Собственные</a:t>
            </a:r>
            <a:r>
              <a:rPr spc="-25"/>
              <a:t> </a:t>
            </a:r>
            <a:r>
              <a:t>средства </a:t>
            </a:r>
            <a:r>
              <a:rPr b="1" i="1"/>
              <a:t>ХХХ,</a:t>
            </a:r>
            <a:r>
              <a:rPr b="1" i="1" spc="-10"/>
              <a:t> </a:t>
            </a:r>
            <a:r>
              <a:rPr b="1" i="1"/>
              <a:t>ХХ</a:t>
            </a:r>
          </a:p>
        </p:txBody>
      </p:sp>
      <p:graphicFrame>
        <p:nvGraphicFramePr>
          <p:cNvPr id="142" name="Таблица"/>
          <p:cNvGraphicFramePr/>
          <p:nvPr>
            <p:extLst>
              <p:ext uri="{D42A27DB-BD31-4B8C-83A1-F6EECF244321}">
                <p14:modId xmlns:p14="http://schemas.microsoft.com/office/powerpoint/2010/main" val="2749870054"/>
              </p:ext>
            </p:extLst>
          </p:nvPr>
        </p:nvGraphicFramePr>
        <p:xfrm>
          <a:off x="399221" y="1388662"/>
          <a:ext cx="6108672" cy="2222847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101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1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1647"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202</a:t>
                      </a:r>
                      <a:r>
                        <a:rPr lang="ru-RU"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2</a:t>
                      </a:r>
                      <a:endParaRPr sz="1300" b="1" dirty="0">
                        <a:solidFill>
                          <a:srgbClr val="53535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202</a:t>
                      </a:r>
                      <a:r>
                        <a:rPr lang="ru-RU"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3</a:t>
                      </a:r>
                      <a:endParaRPr sz="1300" b="1" dirty="0">
                        <a:solidFill>
                          <a:srgbClr val="53535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202</a:t>
                      </a:r>
                      <a:r>
                        <a:rPr lang="ru-RU"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4</a:t>
                      </a:r>
                      <a:endParaRPr sz="1300" b="1" dirty="0">
                        <a:solidFill>
                          <a:srgbClr val="53535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202</a:t>
                      </a:r>
                      <a:r>
                        <a:rPr lang="ru-RU"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5</a:t>
                      </a:r>
                      <a:endParaRPr sz="1300" b="1" dirty="0">
                        <a:solidFill>
                          <a:srgbClr val="53535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lang="ru-RU"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…</a:t>
                      </a:r>
                      <a:endParaRPr sz="1300" b="1" dirty="0">
                        <a:solidFill>
                          <a:srgbClr val="53535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lang="ru-RU" sz="1300" b="1" dirty="0">
                          <a:solidFill>
                            <a:srgbClr val="535353"/>
                          </a:solidFill>
                          <a:latin typeface="Arial"/>
                          <a:ea typeface="Arial"/>
                          <a:cs typeface="Arial"/>
                        </a:rPr>
                        <a:t>…</a:t>
                      </a:r>
                      <a:endParaRPr sz="1300" b="1" dirty="0">
                        <a:solidFill>
                          <a:srgbClr val="535353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347"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sz="11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ОКР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347"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sz="10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Производство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347"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sz="10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Сертификация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347"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5080" indent="0" algn="ctr">
                        <a:spcBef>
                          <a:spcPts val="100"/>
                        </a:spcBef>
                        <a:defRPr sz="1800" spc="0"/>
                      </a:pPr>
                      <a:r>
                        <a:rPr sz="1100" spc="-6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Продажи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929">
                <a:tc>
                  <a:txBody>
                    <a:bodyPr/>
                    <a:lstStyle/>
                    <a:p>
                      <a:pPr indent="0" algn="ctr">
                        <a:defRPr sz="1800" spc="0"/>
                      </a:pPr>
                      <a:r>
                        <a:rPr sz="11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rPr>
                        <a:t>Финансирование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100" spc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347">
                <a:tc>
                  <a:txBody>
                    <a:bodyPr/>
                    <a:lstStyle/>
                    <a:p>
                      <a:pPr indent="0" algn="ctr">
                        <a:defRPr sz="1100" spc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100" spc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347">
                <a:tc>
                  <a:txBody>
                    <a:bodyPr/>
                    <a:lstStyle/>
                    <a:p>
                      <a:pPr indent="0" algn="ctr">
                        <a:defRPr sz="1100" spc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defRPr sz="1100" spc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defRPr sz="1800" spc="0">
                          <a:sym typeface="Calibri"/>
                        </a:defRPr>
                      </a:pPr>
                      <a:endParaRPr dirty="0"/>
                    </a:p>
                  </a:txBody>
                  <a:tcPr marL="0" marR="0" marT="0" marB="0" horzOverflow="overflow">
                    <a:lnL w="12700">
                      <a:solidFill>
                        <a:srgbClr val="535353"/>
                      </a:solidFill>
                      <a:custDash>
                        <a:ds d="100000" sp="200000"/>
                      </a:custDash>
                    </a:lnL>
                    <a:lnR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R>
                    <a:lnT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T>
                    <a:lnB w="12700">
                      <a:solidFill>
                        <a:srgbClr val="A7A7A7"/>
                      </a:solidFill>
                      <a:custDash>
                        <a:ds d="100000" sp="200000"/>
                      </a:custDash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3" name="Бюджетное финансирование"/>
          <p:cNvSpPr txBox="1"/>
          <p:nvPr/>
        </p:nvSpPr>
        <p:spPr>
          <a:xfrm>
            <a:off x="481588" y="2954641"/>
            <a:ext cx="3953252" cy="261606"/>
          </a:xfrm>
          <a:prstGeom prst="rect">
            <a:avLst/>
          </a:prstGeom>
          <a:solidFill>
            <a:srgbClr val="C4B48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Бюджетное финансирование</a:t>
            </a:r>
          </a:p>
        </p:txBody>
      </p:sp>
      <p:sp>
        <p:nvSpPr>
          <p:cNvPr id="144" name="Сертификация"/>
          <p:cNvSpPr txBox="1"/>
          <p:nvPr/>
        </p:nvSpPr>
        <p:spPr>
          <a:xfrm>
            <a:off x="3491786" y="2426469"/>
            <a:ext cx="1082501" cy="239269"/>
          </a:xfrm>
          <a:prstGeom prst="rect">
            <a:avLst/>
          </a:prstGeom>
          <a:solidFill>
            <a:srgbClr val="C4B48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Сертификация</a:t>
            </a:r>
          </a:p>
        </p:txBody>
      </p:sp>
      <p:sp>
        <p:nvSpPr>
          <p:cNvPr id="145" name="ОКР"/>
          <p:cNvSpPr txBox="1"/>
          <p:nvPr/>
        </p:nvSpPr>
        <p:spPr>
          <a:xfrm>
            <a:off x="481586" y="1778572"/>
            <a:ext cx="3953254" cy="261606"/>
          </a:xfrm>
          <a:prstGeom prst="rect">
            <a:avLst/>
          </a:prstGeom>
          <a:solidFill>
            <a:srgbClr val="C4B48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НИОКР</a:t>
            </a:r>
          </a:p>
        </p:txBody>
      </p:sp>
      <p:sp>
        <p:nvSpPr>
          <p:cNvPr id="146" name="Продажи"/>
          <p:cNvSpPr txBox="1"/>
          <p:nvPr/>
        </p:nvSpPr>
        <p:spPr>
          <a:xfrm>
            <a:off x="4571999" y="2677196"/>
            <a:ext cx="1935896" cy="239268"/>
          </a:xfrm>
          <a:prstGeom prst="rect">
            <a:avLst/>
          </a:prstGeom>
          <a:solidFill>
            <a:srgbClr val="93785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Производство</a:t>
            </a:r>
            <a:r>
              <a:rPr dirty="0"/>
              <a:t> и </a:t>
            </a:r>
            <a:r>
              <a:rPr dirty="0" err="1"/>
              <a:t>Продажи</a:t>
            </a:r>
            <a:endParaRPr dirty="0"/>
          </a:p>
        </p:txBody>
      </p:sp>
      <p:sp>
        <p:nvSpPr>
          <p:cNvPr id="147" name="Производство"/>
          <p:cNvSpPr txBox="1"/>
          <p:nvPr/>
        </p:nvSpPr>
        <p:spPr>
          <a:xfrm>
            <a:off x="2267711" y="2094909"/>
            <a:ext cx="2051979" cy="239269"/>
          </a:xfrm>
          <a:prstGeom prst="rect">
            <a:avLst/>
          </a:prstGeom>
          <a:solidFill>
            <a:srgbClr val="93785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Подготовка</a:t>
            </a:r>
            <a:r>
              <a:rPr dirty="0"/>
              <a:t> к  </a:t>
            </a:r>
            <a:r>
              <a:rPr dirty="0" err="1"/>
              <a:t>производству</a:t>
            </a:r>
            <a:endParaRPr dirty="0"/>
          </a:p>
        </p:txBody>
      </p:sp>
      <p:sp>
        <p:nvSpPr>
          <p:cNvPr id="148" name="Внебюджетное финансирование"/>
          <p:cNvSpPr txBox="1"/>
          <p:nvPr/>
        </p:nvSpPr>
        <p:spPr>
          <a:xfrm>
            <a:off x="481587" y="3270980"/>
            <a:ext cx="6026308" cy="239268"/>
          </a:xfrm>
          <a:prstGeom prst="rect">
            <a:avLst/>
          </a:prstGeom>
          <a:solidFill>
            <a:srgbClr val="93785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1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Внебюджетное</a:t>
            </a:r>
            <a:r>
              <a:rPr dirty="0"/>
              <a:t> </a:t>
            </a:r>
            <a:r>
              <a:rPr dirty="0" err="1"/>
              <a:t>финансирование</a:t>
            </a:r>
            <a:endParaRPr dirty="0"/>
          </a:p>
        </p:txBody>
      </p:sp>
      <p:sp>
        <p:nvSpPr>
          <p:cNvPr id="149" name="Линия"/>
          <p:cNvSpPr/>
          <p:nvPr/>
        </p:nvSpPr>
        <p:spPr>
          <a:xfrm flipV="1">
            <a:off x="4559174" y="2692164"/>
            <a:ext cx="2" cy="969570"/>
          </a:xfrm>
          <a:prstGeom prst="line">
            <a:avLst/>
          </a:prstGeom>
          <a:ln>
            <a:solidFill>
              <a:srgbClr val="BE4B48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50" name="object 4"/>
          <p:cNvSpPr txBox="1"/>
          <p:nvPr/>
        </p:nvSpPr>
        <p:spPr>
          <a:xfrm>
            <a:off x="4584825" y="3630891"/>
            <a:ext cx="1996359" cy="3514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400"/>
              </a:spcBef>
              <a:defRPr sz="1000" b="1" spc="-4">
                <a:solidFill>
                  <a:srgbClr val="3A291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Дата</a:t>
            </a:r>
            <a:r>
              <a:rPr dirty="0"/>
              <a:t> </a:t>
            </a:r>
            <a:r>
              <a:rPr dirty="0" err="1"/>
              <a:t>начала</a:t>
            </a:r>
            <a:r>
              <a:rPr dirty="0"/>
              <a:t> </a:t>
            </a:r>
            <a:r>
              <a:rPr dirty="0" err="1"/>
              <a:t>продаж</a:t>
            </a:r>
            <a:endParaRPr dirty="0"/>
          </a:p>
          <a:p>
            <a:pPr indent="26668">
              <a:spcBef>
                <a:spcPts val="600"/>
              </a:spcBef>
              <a:defRPr sz="1000" i="1" spc="-23">
                <a:solidFill>
                  <a:srgbClr val="80808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Например</a:t>
            </a:r>
            <a:r>
              <a:rPr dirty="0"/>
              <a:t>:</a:t>
            </a:r>
            <a:r>
              <a:rPr b="1" dirty="0"/>
              <a:t> 1-ое </a:t>
            </a:r>
            <a:r>
              <a:rPr b="1" dirty="0" err="1"/>
              <a:t>полугодие</a:t>
            </a:r>
            <a:r>
              <a:rPr b="1" dirty="0"/>
              <a:t> 2024</a:t>
            </a:r>
          </a:p>
        </p:txBody>
      </p:sp>
      <p:sp>
        <p:nvSpPr>
          <p:cNvPr id="151" name="Целевые показатели (индикаторы) эффективности реализации комплексного проекта…"/>
          <p:cNvSpPr txBox="1"/>
          <p:nvPr/>
        </p:nvSpPr>
        <p:spPr>
          <a:xfrm>
            <a:off x="194239" y="4064800"/>
            <a:ext cx="8755520" cy="479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R="631190" indent="104139">
              <a:defRPr sz="1400" b="1" spc="-6">
                <a:solidFill>
                  <a:srgbClr val="6633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Целевые</a:t>
            </a:r>
            <a:r>
              <a:rPr dirty="0"/>
              <a:t> </a:t>
            </a:r>
            <a:r>
              <a:rPr dirty="0" err="1"/>
              <a:t>показатели</a:t>
            </a:r>
            <a:r>
              <a:rPr dirty="0"/>
              <a:t> (</a:t>
            </a:r>
            <a:r>
              <a:rPr dirty="0" err="1"/>
              <a:t>индикаторы</a:t>
            </a:r>
            <a:r>
              <a:rPr dirty="0"/>
              <a:t>) </a:t>
            </a:r>
            <a:r>
              <a:rPr dirty="0" err="1"/>
              <a:t>эффективности</a:t>
            </a:r>
            <a:r>
              <a:rPr dirty="0"/>
              <a:t> </a:t>
            </a:r>
            <a:r>
              <a:rPr dirty="0" err="1"/>
              <a:t>реализации</a:t>
            </a:r>
            <a:r>
              <a:rPr dirty="0"/>
              <a:t> </a:t>
            </a:r>
            <a:r>
              <a:rPr dirty="0" err="1"/>
              <a:t>комплексного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dirty="0"/>
              <a:t> </a:t>
            </a:r>
          </a:p>
          <a:p>
            <a:pPr marR="631190" indent="104139">
              <a:defRPr sz="1300" spc="-5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нарастающим</a:t>
            </a:r>
            <a:r>
              <a:rPr dirty="0"/>
              <a:t> </a:t>
            </a:r>
            <a:r>
              <a:rPr spc="0" dirty="0" err="1"/>
              <a:t>итогом</a:t>
            </a:r>
            <a:r>
              <a:rPr spc="0" dirty="0"/>
              <a:t> </a:t>
            </a:r>
            <a:r>
              <a:rPr spc="0" dirty="0" err="1"/>
              <a:t>на</a:t>
            </a:r>
            <a:r>
              <a:rPr spc="0" dirty="0"/>
              <a:t> </a:t>
            </a:r>
            <a:r>
              <a:rPr dirty="0" err="1"/>
              <a:t>дату</a:t>
            </a:r>
            <a:r>
              <a:rPr dirty="0"/>
              <a:t>  </a:t>
            </a:r>
            <a:r>
              <a:rPr spc="0" dirty="0" err="1"/>
              <a:t>окончания</a:t>
            </a:r>
            <a:r>
              <a:rPr spc="0" dirty="0"/>
              <a:t> </a:t>
            </a:r>
            <a:r>
              <a:rPr dirty="0" err="1"/>
              <a:t>реализации</a:t>
            </a:r>
            <a:r>
              <a:rPr dirty="0"/>
              <a:t> </a:t>
            </a:r>
            <a:r>
              <a:rPr dirty="0" err="1"/>
              <a:t>комплексного</a:t>
            </a:r>
            <a:r>
              <a:rPr spc="-94" dirty="0"/>
              <a:t> </a:t>
            </a:r>
            <a:r>
              <a:rPr dirty="0" err="1"/>
              <a:t>проекта</a:t>
            </a:r>
            <a:endParaRPr dirty="0"/>
          </a:p>
        </p:txBody>
      </p:sp>
      <p:sp>
        <p:nvSpPr>
          <p:cNvPr id="153" name="Объем производства и реализации импортозамещающей или инновационной продукции, которая будет создана в ходе реализации  комплексного проекта (с НДС, накопленным итогом)"/>
          <p:cNvSpPr txBox="1"/>
          <p:nvPr/>
        </p:nvSpPr>
        <p:spPr>
          <a:xfrm>
            <a:off x="329838" y="4803684"/>
            <a:ext cx="4559860" cy="544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R="5080">
              <a:spcBef>
                <a:spcPts val="400"/>
              </a:spcBef>
              <a:tabLst>
                <a:tab pos="215900" algn="l"/>
              </a:tabLst>
              <a:defRPr sz="1100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Объем</a:t>
            </a:r>
            <a:r>
              <a:rPr dirty="0"/>
              <a:t> </a:t>
            </a:r>
            <a:r>
              <a:rPr spc="-4" dirty="0" err="1"/>
              <a:t>производства</a:t>
            </a:r>
            <a:r>
              <a:rPr spc="-4"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spc="-4" dirty="0" err="1"/>
              <a:t>реализации</a:t>
            </a:r>
            <a:r>
              <a:rPr spc="-4" dirty="0"/>
              <a:t> </a:t>
            </a:r>
            <a:r>
              <a:rPr spc="-4" dirty="0" err="1"/>
              <a:t>импортозамещающей</a:t>
            </a:r>
            <a:r>
              <a:rPr spc="-4" dirty="0"/>
              <a:t> </a:t>
            </a:r>
            <a:r>
              <a:rPr spc="-4" dirty="0" err="1"/>
              <a:t>или</a:t>
            </a:r>
            <a:r>
              <a:rPr spc="-4" dirty="0"/>
              <a:t> </a:t>
            </a:r>
            <a:r>
              <a:rPr spc="-4" dirty="0" err="1"/>
              <a:t>инновационной</a:t>
            </a:r>
            <a:r>
              <a:rPr spc="-4" dirty="0"/>
              <a:t> </a:t>
            </a:r>
            <a:r>
              <a:rPr spc="-4" dirty="0" err="1"/>
              <a:t>продукции</a:t>
            </a:r>
            <a:r>
              <a:rPr spc="-4" dirty="0"/>
              <a:t>, </a:t>
            </a:r>
            <a:r>
              <a:rPr spc="-4" dirty="0" err="1"/>
              <a:t>которая</a:t>
            </a:r>
            <a:r>
              <a:rPr spc="-4" dirty="0"/>
              <a:t> </a:t>
            </a:r>
            <a:r>
              <a:rPr spc="-4" dirty="0" err="1"/>
              <a:t>будет</a:t>
            </a:r>
            <a:r>
              <a:rPr spc="-4" dirty="0"/>
              <a:t> </a:t>
            </a:r>
            <a:r>
              <a:rPr dirty="0" err="1"/>
              <a:t>создана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spc="-4" dirty="0" err="1"/>
              <a:t>ходе</a:t>
            </a:r>
            <a:r>
              <a:rPr spc="-4" dirty="0"/>
              <a:t> </a:t>
            </a:r>
            <a:r>
              <a:rPr spc="-4" dirty="0" err="1"/>
              <a:t>реализации</a:t>
            </a:r>
            <a:r>
              <a:rPr spc="-4" dirty="0"/>
              <a:t>  </a:t>
            </a:r>
            <a:r>
              <a:rPr spc="-4" dirty="0" err="1"/>
              <a:t>комплексного</a:t>
            </a:r>
            <a:r>
              <a:rPr spc="-4" dirty="0"/>
              <a:t> </a:t>
            </a:r>
            <a:r>
              <a:rPr dirty="0" err="1"/>
              <a:t>проекта</a:t>
            </a:r>
            <a:r>
              <a:rPr dirty="0"/>
              <a:t> (</a:t>
            </a:r>
            <a:r>
              <a:rPr dirty="0" err="1"/>
              <a:t>с</a:t>
            </a:r>
            <a:r>
              <a:rPr dirty="0"/>
              <a:t> </a:t>
            </a:r>
            <a:r>
              <a:rPr spc="-4" dirty="0"/>
              <a:t>НДС, </a:t>
            </a:r>
            <a:r>
              <a:rPr dirty="0" err="1"/>
              <a:t>накопленным</a:t>
            </a:r>
            <a:r>
              <a:rPr dirty="0"/>
              <a:t> </a:t>
            </a:r>
            <a:r>
              <a:rPr spc="-4" dirty="0" err="1"/>
              <a:t>итогом</a:t>
            </a:r>
            <a:r>
              <a:rPr spc="-4" dirty="0"/>
              <a:t>)</a:t>
            </a:r>
          </a:p>
        </p:txBody>
      </p:sp>
      <p:sp>
        <p:nvSpPr>
          <p:cNvPr id="154" name="XXXXXX тыс. руб. / XXX ед."/>
          <p:cNvSpPr txBox="1"/>
          <p:nvPr/>
        </p:nvSpPr>
        <p:spPr>
          <a:xfrm>
            <a:off x="321506" y="4554698"/>
            <a:ext cx="2489652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R="5080">
              <a:spcBef>
                <a:spcPts val="600"/>
              </a:spcBef>
              <a:tabLst>
                <a:tab pos="215900" algn="l"/>
              </a:tabLst>
              <a:defRPr sz="1400" b="1" spc="-6"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XXXXXX </a:t>
            </a:r>
            <a:r>
              <a:rPr lang="ru-RU" dirty="0"/>
              <a:t>млн</a:t>
            </a:r>
            <a:r>
              <a:rPr spc="0" dirty="0"/>
              <a:t>. </a:t>
            </a:r>
            <a:r>
              <a:rPr dirty="0" err="1"/>
              <a:t>руб</a:t>
            </a:r>
            <a:r>
              <a:rPr dirty="0"/>
              <a:t>. </a:t>
            </a:r>
            <a:r>
              <a:rPr spc="0" dirty="0"/>
              <a:t>/ </a:t>
            </a:r>
            <a:r>
              <a:rPr dirty="0"/>
              <a:t>XXX</a:t>
            </a:r>
            <a:r>
              <a:rPr spc="-70" dirty="0"/>
              <a:t> </a:t>
            </a:r>
            <a:r>
              <a:rPr dirty="0" err="1"/>
              <a:t>ед</a:t>
            </a:r>
            <a:r>
              <a:rPr dirty="0"/>
              <a:t>.</a:t>
            </a:r>
          </a:p>
        </p:txBody>
      </p:sp>
      <p:sp>
        <p:nvSpPr>
          <p:cNvPr id="155" name="Количество вновь создаваемых и модернизируемых высокотехнологичных рабочих мест в рамках реализации комплексного проекта (накопленным итогом)"/>
          <p:cNvSpPr txBox="1"/>
          <p:nvPr/>
        </p:nvSpPr>
        <p:spPr>
          <a:xfrm>
            <a:off x="329838" y="5950980"/>
            <a:ext cx="4254989" cy="5440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600"/>
              </a:spcBef>
              <a:tabLst>
                <a:tab pos="215900" algn="l"/>
              </a:tabLst>
              <a:defRPr sz="1100" spc="-4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Количество</a:t>
            </a:r>
            <a:r>
              <a:rPr dirty="0"/>
              <a:t> </a:t>
            </a:r>
            <a:r>
              <a:rPr dirty="0" err="1"/>
              <a:t>вновь</a:t>
            </a:r>
            <a:r>
              <a:rPr dirty="0"/>
              <a:t> </a:t>
            </a:r>
            <a:r>
              <a:rPr dirty="0" err="1"/>
              <a:t>создаваемых</a:t>
            </a:r>
            <a:r>
              <a:rPr dirty="0"/>
              <a:t> </a:t>
            </a:r>
            <a:r>
              <a:rPr spc="0" dirty="0" err="1"/>
              <a:t>и</a:t>
            </a:r>
            <a:r>
              <a:rPr spc="0" dirty="0"/>
              <a:t> </a:t>
            </a:r>
            <a:r>
              <a:rPr dirty="0" err="1"/>
              <a:t>модернизируемых</a:t>
            </a:r>
            <a:r>
              <a:rPr dirty="0"/>
              <a:t> </a:t>
            </a:r>
            <a:r>
              <a:rPr dirty="0" err="1"/>
              <a:t>высокотехнологичных</a:t>
            </a:r>
            <a:r>
              <a:rPr dirty="0"/>
              <a:t> </a:t>
            </a:r>
            <a:r>
              <a:rPr dirty="0" err="1"/>
              <a:t>рабочих</a:t>
            </a:r>
            <a:r>
              <a:rPr dirty="0"/>
              <a:t> </a:t>
            </a:r>
            <a:r>
              <a:rPr dirty="0" err="1"/>
              <a:t>мест</a:t>
            </a:r>
            <a:r>
              <a:rPr dirty="0"/>
              <a:t> </a:t>
            </a:r>
            <a:r>
              <a:rPr spc="0" dirty="0" err="1"/>
              <a:t>в</a:t>
            </a:r>
            <a:r>
              <a:rPr spc="0" dirty="0"/>
              <a:t> </a:t>
            </a:r>
            <a:r>
              <a:rPr dirty="0" err="1"/>
              <a:t>рамках</a:t>
            </a:r>
            <a:r>
              <a:rPr dirty="0"/>
              <a:t> </a:t>
            </a:r>
            <a:r>
              <a:rPr dirty="0" err="1"/>
              <a:t>реализации</a:t>
            </a:r>
            <a:r>
              <a:rPr spc="-50" dirty="0"/>
              <a:t> </a:t>
            </a:r>
            <a:r>
              <a:rPr dirty="0" err="1"/>
              <a:t>комплексного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dirty="0"/>
              <a:t> (</a:t>
            </a:r>
            <a:r>
              <a:rPr dirty="0" err="1"/>
              <a:t>накопленным</a:t>
            </a:r>
            <a:r>
              <a:rPr dirty="0"/>
              <a:t> </a:t>
            </a:r>
            <a:r>
              <a:rPr dirty="0" err="1"/>
              <a:t>итогом</a:t>
            </a:r>
            <a:r>
              <a:rPr dirty="0"/>
              <a:t>)</a:t>
            </a:r>
          </a:p>
        </p:txBody>
      </p:sp>
      <p:sp>
        <p:nvSpPr>
          <p:cNvPr id="156" name="XXX ед."/>
          <p:cNvSpPr txBox="1"/>
          <p:nvPr/>
        </p:nvSpPr>
        <p:spPr>
          <a:xfrm>
            <a:off x="321506" y="5701994"/>
            <a:ext cx="756993" cy="288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R="5080">
              <a:spcBef>
                <a:spcPts val="600"/>
              </a:spcBef>
              <a:tabLst>
                <a:tab pos="215900" algn="l"/>
              </a:tabLst>
              <a:defRPr sz="1400" b="1" spc="-6">
                <a:latin typeface="Arial"/>
                <a:ea typeface="Arial"/>
                <a:cs typeface="Arial"/>
                <a:sym typeface="Arial"/>
              </a:defRPr>
            </a:pPr>
            <a:r>
              <a:t>XXX</a:t>
            </a:r>
            <a:r>
              <a:rPr spc="-70"/>
              <a:t> </a:t>
            </a:r>
            <a:r>
              <a:t>ед.</a:t>
            </a:r>
          </a:p>
        </p:txBody>
      </p:sp>
      <p:sp>
        <p:nvSpPr>
          <p:cNvPr id="157" name="Количество полученных патентов и (или) секретов производства (ноу-хау), (накопленным итогом)"/>
          <p:cNvSpPr txBox="1"/>
          <p:nvPr/>
        </p:nvSpPr>
        <p:spPr>
          <a:xfrm>
            <a:off x="4901839" y="4803684"/>
            <a:ext cx="3743879" cy="391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spcBef>
                <a:spcPts val="600"/>
              </a:spcBef>
              <a:tabLst>
                <a:tab pos="215900" algn="l"/>
              </a:tabLst>
              <a:defRPr sz="1100" spc="-4"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Количество</a:t>
            </a:r>
            <a:r>
              <a:rPr dirty="0"/>
              <a:t> </a:t>
            </a:r>
            <a:r>
              <a:rPr spc="0" dirty="0" err="1"/>
              <a:t>полученных</a:t>
            </a:r>
            <a:r>
              <a:rPr spc="0" dirty="0"/>
              <a:t> </a:t>
            </a:r>
            <a:r>
              <a:rPr dirty="0" err="1"/>
              <a:t>патентов</a:t>
            </a:r>
            <a:r>
              <a:rPr dirty="0"/>
              <a:t> </a:t>
            </a:r>
            <a:r>
              <a:rPr spc="0" dirty="0" err="1"/>
              <a:t>и</a:t>
            </a:r>
            <a:r>
              <a:rPr spc="0" dirty="0"/>
              <a:t> </a:t>
            </a:r>
            <a:r>
              <a:rPr dirty="0"/>
              <a:t>(</a:t>
            </a:r>
            <a:r>
              <a:rPr dirty="0" err="1"/>
              <a:t>или</a:t>
            </a:r>
            <a:r>
              <a:rPr dirty="0"/>
              <a:t>) </a:t>
            </a:r>
            <a:r>
              <a:rPr dirty="0" err="1"/>
              <a:t>секретов</a:t>
            </a:r>
            <a:r>
              <a:rPr dirty="0"/>
              <a:t> </a:t>
            </a:r>
            <a:r>
              <a:rPr dirty="0" err="1"/>
              <a:t>производства</a:t>
            </a:r>
            <a:r>
              <a:rPr dirty="0"/>
              <a:t> (</a:t>
            </a:r>
            <a:r>
              <a:rPr dirty="0" err="1"/>
              <a:t>ноу-хау</a:t>
            </a:r>
            <a:r>
              <a:rPr dirty="0"/>
              <a:t>), </a:t>
            </a:r>
            <a:r>
              <a:rPr spc="0" dirty="0"/>
              <a:t>(</a:t>
            </a:r>
            <a:r>
              <a:rPr spc="0" dirty="0" err="1"/>
              <a:t>накопленным</a:t>
            </a:r>
            <a:r>
              <a:rPr spc="0" dirty="0"/>
              <a:t> </a:t>
            </a:r>
            <a:r>
              <a:rPr dirty="0" err="1"/>
              <a:t>итогом</a:t>
            </a:r>
            <a:r>
              <a:rPr dirty="0"/>
              <a:t>)</a:t>
            </a:r>
          </a:p>
        </p:txBody>
      </p:sp>
      <p:sp>
        <p:nvSpPr>
          <p:cNvPr id="158" name="X ед."/>
          <p:cNvSpPr txBox="1"/>
          <p:nvPr/>
        </p:nvSpPr>
        <p:spPr>
          <a:xfrm>
            <a:off x="4893507" y="4554698"/>
            <a:ext cx="521334" cy="288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R="5080">
              <a:spcBef>
                <a:spcPts val="600"/>
              </a:spcBef>
              <a:tabLst>
                <a:tab pos="215900" algn="l"/>
              </a:tabLst>
              <a:defRPr sz="1400" b="1" spc="-6">
                <a:latin typeface="Arial"/>
                <a:ea typeface="Arial"/>
                <a:cs typeface="Arial"/>
                <a:sym typeface="Arial"/>
              </a:defRPr>
            </a:pPr>
            <a:r>
              <a:t>X</a:t>
            </a:r>
            <a:r>
              <a:rPr spc="-70"/>
              <a:t> </a:t>
            </a:r>
            <a:r>
              <a:t>ед.</a:t>
            </a:r>
          </a:p>
        </p:txBody>
      </p:sp>
      <p:sp>
        <p:nvSpPr>
          <p:cNvPr id="159" name="Объем экспорта продукции, которая будет создана в ходе реализации комплексного проекта (накопленным итогом)"/>
          <p:cNvSpPr txBox="1"/>
          <p:nvPr/>
        </p:nvSpPr>
        <p:spPr>
          <a:xfrm>
            <a:off x="4901839" y="5950980"/>
            <a:ext cx="3963995" cy="3916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>
              <a:spcBef>
                <a:spcPts val="600"/>
              </a:spcBef>
              <a:tabLst>
                <a:tab pos="215900" algn="l"/>
              </a:tabLst>
              <a:defRPr sz="1100" spc="-4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 err="1"/>
              <a:t>Объем</a:t>
            </a:r>
            <a:r>
              <a:rPr dirty="0"/>
              <a:t> </a:t>
            </a:r>
            <a:r>
              <a:rPr dirty="0" err="1"/>
              <a:t>экспорта</a:t>
            </a:r>
            <a:r>
              <a:rPr dirty="0"/>
              <a:t> </a:t>
            </a:r>
            <a:r>
              <a:rPr dirty="0" err="1"/>
              <a:t>продукции</a:t>
            </a:r>
            <a:r>
              <a:rPr dirty="0"/>
              <a:t>, </a:t>
            </a:r>
            <a:r>
              <a:rPr dirty="0" err="1"/>
              <a:t>которая</a:t>
            </a:r>
            <a:r>
              <a:rPr dirty="0"/>
              <a:t> </a:t>
            </a:r>
            <a:r>
              <a:rPr dirty="0" err="1"/>
              <a:t>будет</a:t>
            </a:r>
            <a:r>
              <a:rPr dirty="0"/>
              <a:t> </a:t>
            </a:r>
            <a:r>
              <a:rPr dirty="0" err="1"/>
              <a:t>создана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ходе</a:t>
            </a:r>
            <a:r>
              <a:rPr dirty="0"/>
              <a:t> </a:t>
            </a:r>
            <a:r>
              <a:rPr dirty="0" err="1"/>
              <a:t>реализации</a:t>
            </a:r>
            <a:r>
              <a:rPr dirty="0"/>
              <a:t> </a:t>
            </a:r>
            <a:r>
              <a:rPr dirty="0" err="1"/>
              <a:t>комплексного</a:t>
            </a:r>
            <a:r>
              <a:rPr dirty="0"/>
              <a:t> </a:t>
            </a:r>
            <a:r>
              <a:rPr dirty="0" err="1"/>
              <a:t>проекта</a:t>
            </a:r>
            <a:r>
              <a:rPr dirty="0"/>
              <a:t> (</a:t>
            </a:r>
            <a:r>
              <a:rPr dirty="0" err="1"/>
              <a:t>накопленным</a:t>
            </a:r>
            <a:r>
              <a:rPr dirty="0"/>
              <a:t> </a:t>
            </a:r>
            <a:r>
              <a:rPr dirty="0" err="1"/>
              <a:t>итогом</a:t>
            </a:r>
            <a:r>
              <a:rPr dirty="0"/>
              <a:t>)</a:t>
            </a:r>
          </a:p>
        </p:txBody>
      </p:sp>
      <p:sp>
        <p:nvSpPr>
          <p:cNvPr id="160" name="XХХ тыс.  долл. США, Z ед."/>
          <p:cNvSpPr txBox="1"/>
          <p:nvPr/>
        </p:nvSpPr>
        <p:spPr>
          <a:xfrm>
            <a:off x="4893507" y="5701994"/>
            <a:ext cx="2468998" cy="288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 marR="5080">
              <a:spcBef>
                <a:spcPts val="600"/>
              </a:spcBef>
              <a:tabLst>
                <a:tab pos="215900" algn="l"/>
              </a:tabLst>
              <a:defRPr sz="1400" b="1" spc="-6">
                <a:latin typeface="Arial"/>
                <a:ea typeface="Arial"/>
                <a:cs typeface="Arial"/>
                <a:sym typeface="Arial"/>
              </a:defRPr>
            </a:pPr>
            <a:r>
              <a:t>XХХ тыс.  долл. </a:t>
            </a:r>
            <a:r>
              <a:rPr spc="-25"/>
              <a:t>США, </a:t>
            </a:r>
            <a:r>
              <a:rPr spc="0"/>
              <a:t>Z</a:t>
            </a:r>
            <a:r>
              <a:rPr spc="70"/>
              <a:t> </a:t>
            </a:r>
            <a:r>
              <a:t>ед.</a:t>
            </a:r>
          </a:p>
        </p:txBody>
      </p:sp>
      <p:sp>
        <p:nvSpPr>
          <p:cNvPr id="161" name="object 2"/>
          <p:cNvSpPr txBox="1"/>
          <p:nvPr/>
        </p:nvSpPr>
        <p:spPr>
          <a:xfrm>
            <a:off x="6837426" y="235307"/>
            <a:ext cx="1990727" cy="192626"/>
          </a:xfrm>
          <a:prstGeom prst="rect">
            <a:avLst/>
          </a:prstGeom>
          <a:solidFill>
            <a:srgbClr val="F1F1F1">
              <a:alpha val="52159"/>
            </a:srgbClr>
          </a:solidFill>
          <a:ln w="19811">
            <a:solidFill>
              <a:srgbClr val="FFFF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250825">
              <a:spcBef>
                <a:spcPts val="200"/>
              </a:spcBef>
              <a:defRPr sz="1200" spc="-10">
                <a:solidFill>
                  <a:srgbClr val="25252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Логотип</a:t>
            </a:r>
            <a:r>
              <a:rPr spc="-25"/>
              <a:t> </a:t>
            </a:r>
            <a:r>
              <a:rPr spc="-5"/>
              <a:t>организации</a:t>
            </a:r>
          </a:p>
        </p:txBody>
      </p:sp>
      <p:sp>
        <p:nvSpPr>
          <p:cNvPr id="162" name="Финансовый план комплексного проекта"/>
          <p:cNvSpPr txBox="1"/>
          <p:nvPr/>
        </p:nvSpPr>
        <p:spPr>
          <a:xfrm>
            <a:off x="338675" y="156289"/>
            <a:ext cx="3065900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b="1">
                <a:solidFill>
                  <a:srgbClr val="573827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dirty="0"/>
              <a:t>План реализации проекта</a:t>
            </a:r>
            <a:endParaRPr dirty="0"/>
          </a:p>
        </p:txBody>
      </p:sp>
      <p:sp>
        <p:nvSpPr>
          <p:cNvPr id="163" name="Линия"/>
          <p:cNvSpPr/>
          <p:nvPr/>
        </p:nvSpPr>
        <p:spPr>
          <a:xfrm>
            <a:off x="-114258" y="538571"/>
            <a:ext cx="5194260" cy="2"/>
          </a:xfrm>
          <a:prstGeom prst="line">
            <a:avLst/>
          </a:prstGeom>
          <a:ln w="63500">
            <a:solidFill>
              <a:srgbClr val="A8998C">
                <a:alpha val="31266"/>
              </a:srgbClr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64" name="50%"/>
          <p:cNvSpPr txBox="1"/>
          <p:nvPr/>
        </p:nvSpPr>
        <p:spPr>
          <a:xfrm>
            <a:off x="7243875" y="2400070"/>
            <a:ext cx="434581" cy="276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sz="1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50%</a:t>
            </a:r>
          </a:p>
        </p:txBody>
      </p:sp>
      <p:sp>
        <p:nvSpPr>
          <p:cNvPr id="165" name="15%"/>
          <p:cNvSpPr txBox="1"/>
          <p:nvPr/>
        </p:nvSpPr>
        <p:spPr>
          <a:xfrm>
            <a:off x="7833400" y="1980001"/>
            <a:ext cx="434580" cy="276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sz="1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15%</a:t>
            </a:r>
          </a:p>
        </p:txBody>
      </p:sp>
      <p:sp>
        <p:nvSpPr>
          <p:cNvPr id="166" name="35%"/>
          <p:cNvSpPr txBox="1"/>
          <p:nvPr/>
        </p:nvSpPr>
        <p:spPr>
          <a:xfrm>
            <a:off x="7953548" y="2582279"/>
            <a:ext cx="434581" cy="2765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8" tIns="45718" rIns="45718" bIns="45718">
            <a:spAutoFit/>
          </a:bodyPr>
          <a:lstStyle>
            <a:lvl1pPr algn="ctr">
              <a:defRPr sz="13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35%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BFB530-32F7-4E47-103B-272BAAE71567}"/>
              </a:ext>
            </a:extLst>
          </p:cNvPr>
          <p:cNvSpPr txBox="1"/>
          <p:nvPr/>
        </p:nvSpPr>
        <p:spPr>
          <a:xfrm>
            <a:off x="7244437" y="1722505"/>
            <a:ext cx="965132" cy="830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3600" b="1" dirty="0"/>
              <a:t>100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200" dirty="0"/>
              <a:t>м</a:t>
            </a:r>
            <a:r>
              <a:rPr kumimoji="0" lang="ru-RU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rPr>
              <a:t>лн рублей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D29631A-2D2B-4C64-BF2E-1E11C5A3A1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4431567"/>
              </p:ext>
            </p:extLst>
          </p:nvPr>
        </p:nvGraphicFramePr>
        <p:xfrm>
          <a:off x="6024675" y="979173"/>
          <a:ext cx="3428416" cy="2171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990</Words>
  <Application>Microsoft Office PowerPoint</Application>
  <PresentationFormat>Экран (4:3)</PresentationFormat>
  <Paragraphs>228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Helvetica</vt:lpstr>
      <vt:lpstr>Times New Roman</vt:lpstr>
      <vt:lpstr>Wingdings</vt:lpstr>
      <vt:lpstr>Office Theme</vt:lpstr>
      <vt:lpstr> Указать название  комплексного проекта</vt:lpstr>
      <vt:lpstr>Рекомендации по заполнению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Указать название  комплексного проекта</dc:title>
  <dc:creator>Шеина Елизавета Павловна</dc:creator>
  <cp:lastModifiedBy>Каландей Ольга Олеговна</cp:lastModifiedBy>
  <cp:revision>10</cp:revision>
  <dcterms:modified xsi:type="dcterms:W3CDTF">2023-09-08T09:28:18Z</dcterms:modified>
</cp:coreProperties>
</file>