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5" r:id="rId3"/>
    <p:sldId id="293" r:id="rId4"/>
    <p:sldId id="276" r:id="rId5"/>
    <p:sldId id="283" r:id="rId6"/>
    <p:sldId id="280" r:id="rId7"/>
    <p:sldId id="281" r:id="rId8"/>
    <p:sldId id="294" r:id="rId9"/>
    <p:sldId id="282" r:id="rId10"/>
    <p:sldId id="286" r:id="rId11"/>
    <p:sldId id="287" r:id="rId12"/>
    <p:sldId id="288" r:id="rId13"/>
    <p:sldId id="289" r:id="rId14"/>
    <p:sldId id="296" r:id="rId15"/>
    <p:sldId id="290" r:id="rId16"/>
    <p:sldId id="295" r:id="rId17"/>
    <p:sldId id="291" r:id="rId18"/>
    <p:sldId id="25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1" autoAdjust="0"/>
    <p:restoredTop sz="94643" autoAdjust="0"/>
  </p:normalViewPr>
  <p:slideViewPr>
    <p:cSldViewPr>
      <p:cViewPr>
        <p:scale>
          <a:sx n="90" d="100"/>
          <a:sy n="90" d="100"/>
        </p:scale>
        <p:origin x="-1238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6F80F1-06E0-4E99-9E33-C3BB2FBB606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73B5E9-D5F8-437E-9993-10A6219A7836}">
      <dgm:prSet phldrT="[Текст]" custT="1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5400000" scaled="1"/>
          <a:tileRect/>
        </a:gradFill>
      </dgm:spPr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 этап (Старт-1)</a:t>
          </a:r>
          <a:endParaRPr lang="ru-RU" sz="2000" dirty="0">
            <a:solidFill>
              <a:srgbClr val="002060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AF0084E-37BB-42A7-AE91-58AD2FCD202E}" type="parTrans" cxnId="{AA14B366-A534-4DE0-B1AC-1753C90575D3}">
      <dgm:prSet/>
      <dgm:spPr/>
      <dgm:t>
        <a:bodyPr/>
        <a:lstStyle/>
        <a:p>
          <a:endParaRPr lang="ru-RU"/>
        </a:p>
      </dgm:t>
    </dgm:pt>
    <dgm:pt modelId="{35213CDB-716B-4EDC-8A4B-001CD70E3CB9}" type="sibTrans" cxnId="{AA14B366-A534-4DE0-B1AC-1753C90575D3}">
      <dgm:prSet/>
      <dgm:spPr/>
      <dgm:t>
        <a:bodyPr/>
        <a:lstStyle/>
        <a:p>
          <a:endParaRPr lang="ru-RU"/>
        </a:p>
      </dgm:t>
    </dgm:pt>
    <dgm:pt modelId="{0D982A94-3C7F-4C51-AE21-FE0158A7285F}">
      <dgm:prSet phldrT="[Текст]" custT="1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5400000" scaled="1"/>
          <a:tileRect/>
        </a:gradFill>
      </dgm:spPr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2 этап (Старт-2)</a:t>
          </a:r>
          <a:endParaRPr lang="ru-RU" sz="2000" dirty="0">
            <a:solidFill>
              <a:srgbClr val="002060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FDAB3B6-A367-46FA-B206-8DD1A7A2C84A}" type="parTrans" cxnId="{987CFFDB-34B9-47D7-9467-1E2F9C7C1513}">
      <dgm:prSet/>
      <dgm:spPr/>
      <dgm:t>
        <a:bodyPr/>
        <a:lstStyle/>
        <a:p>
          <a:endParaRPr lang="ru-RU"/>
        </a:p>
      </dgm:t>
    </dgm:pt>
    <dgm:pt modelId="{F777B616-A01E-4833-B9FF-03BE8A4856B5}" type="sibTrans" cxnId="{987CFFDB-34B9-47D7-9467-1E2F9C7C1513}">
      <dgm:prSet/>
      <dgm:spPr/>
      <dgm:t>
        <a:bodyPr/>
        <a:lstStyle/>
        <a:p>
          <a:endParaRPr lang="ru-RU"/>
        </a:p>
      </dgm:t>
    </dgm:pt>
    <dgm:pt modelId="{A01D50CB-1B61-4597-BFB9-07B2B4F22503}" type="pres">
      <dgm:prSet presAssocID="{516F80F1-06E0-4E99-9E33-C3BB2FBB606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11156A-0DDC-4FBA-A124-42E706962F69}" type="pres">
      <dgm:prSet presAssocID="{7B73B5E9-D5F8-437E-9993-10A6219A7836}" presName="parTxOnly" presStyleLbl="node1" presStyleIdx="0" presStyleCnt="2" custScaleX="49827" custScaleY="19821" custLinFactNeighborX="-37598" custLinFactNeighborY="131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66F399-469C-44C1-A0B4-D1B188F36471}" type="pres">
      <dgm:prSet presAssocID="{35213CDB-716B-4EDC-8A4B-001CD70E3CB9}" presName="parTxOnlySpace" presStyleCnt="0"/>
      <dgm:spPr/>
    </dgm:pt>
    <dgm:pt modelId="{F8F01FB2-074C-4476-BA01-1E632BA12F95}" type="pres">
      <dgm:prSet presAssocID="{0D982A94-3C7F-4C51-AE21-FE0158A7285F}" presName="parTxOnly" presStyleLbl="node1" presStyleIdx="1" presStyleCnt="2" custScaleX="49827" custScaleY="19821" custLinFactNeighborX="60840" custLinFactNeighborY="1388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818FC8-8025-43DA-846C-3A265F4A236F}" type="presOf" srcId="{7B73B5E9-D5F8-437E-9993-10A6219A7836}" destId="{AE11156A-0DDC-4FBA-A124-42E706962F69}" srcOrd="0" destOrd="0" presId="urn:microsoft.com/office/officeart/2005/8/layout/chevron1"/>
    <dgm:cxn modelId="{987CFFDB-34B9-47D7-9467-1E2F9C7C1513}" srcId="{516F80F1-06E0-4E99-9E33-C3BB2FBB606F}" destId="{0D982A94-3C7F-4C51-AE21-FE0158A7285F}" srcOrd="1" destOrd="0" parTransId="{AFDAB3B6-A367-46FA-B206-8DD1A7A2C84A}" sibTransId="{F777B616-A01E-4833-B9FF-03BE8A4856B5}"/>
    <dgm:cxn modelId="{C912ED22-DEFD-4165-A30B-F9818FA27371}" type="presOf" srcId="{516F80F1-06E0-4E99-9E33-C3BB2FBB606F}" destId="{A01D50CB-1B61-4597-BFB9-07B2B4F22503}" srcOrd="0" destOrd="0" presId="urn:microsoft.com/office/officeart/2005/8/layout/chevron1"/>
    <dgm:cxn modelId="{82D6A779-42FE-4709-89D5-C483DE18A3D4}" type="presOf" srcId="{0D982A94-3C7F-4C51-AE21-FE0158A7285F}" destId="{F8F01FB2-074C-4476-BA01-1E632BA12F95}" srcOrd="0" destOrd="0" presId="urn:microsoft.com/office/officeart/2005/8/layout/chevron1"/>
    <dgm:cxn modelId="{AA14B366-A534-4DE0-B1AC-1753C90575D3}" srcId="{516F80F1-06E0-4E99-9E33-C3BB2FBB606F}" destId="{7B73B5E9-D5F8-437E-9993-10A6219A7836}" srcOrd="0" destOrd="0" parTransId="{BAF0084E-37BB-42A7-AE91-58AD2FCD202E}" sibTransId="{35213CDB-716B-4EDC-8A4B-001CD70E3CB9}"/>
    <dgm:cxn modelId="{139A61AA-26B9-4E70-8704-4D406E68CED5}" type="presParOf" srcId="{A01D50CB-1B61-4597-BFB9-07B2B4F22503}" destId="{AE11156A-0DDC-4FBA-A124-42E706962F69}" srcOrd="0" destOrd="0" presId="urn:microsoft.com/office/officeart/2005/8/layout/chevron1"/>
    <dgm:cxn modelId="{BB88A7D7-5606-4627-8434-F76BF967C340}" type="presParOf" srcId="{A01D50CB-1B61-4597-BFB9-07B2B4F22503}" destId="{6A66F399-469C-44C1-A0B4-D1B188F36471}" srcOrd="1" destOrd="0" presId="urn:microsoft.com/office/officeart/2005/8/layout/chevron1"/>
    <dgm:cxn modelId="{88FAA38B-4EEA-47FC-BA22-2591B533BFE1}" type="presParOf" srcId="{A01D50CB-1B61-4597-BFB9-07B2B4F22503}" destId="{F8F01FB2-074C-4476-BA01-1E632BA12F95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67592-B37D-4A7B-92D2-7F0A7EB4C5C1}" type="datetimeFigureOut">
              <a:rPr lang="ru-RU" smtClean="0"/>
              <a:pPr/>
              <a:t>14.01.2019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85CE7-35A6-458B-9242-C348FC5321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134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26.19775" units="1/cm"/>
          <inkml:channelProperty channel="Y" name="resolution" value="434.78262" units="1/cm"/>
          <inkml:channelProperty channel="F" name="resolution" value="0" units="1/dev"/>
        </inkml:channelProperties>
      </inkml:inkSource>
      <inkml:timestamp xml:id="ts0" timeString="2016-05-18T09:40:08.642"/>
    </inkml:context>
    <inkml:brush xml:id="br0">
      <inkml:brushProperty name="width" value="0.08333" units="cm"/>
      <inkml:brushProperty name="height" value="0.08333" units="cm"/>
      <inkml:brushProperty name="fitToCurve" value="1"/>
    </inkml:brush>
  </inkml:definitions>
  <inkml:trace contextRef="#ctx0" brushRef="#br0">85 0 65,'-13'42'32,"1"-42"-9,6 0-33,-7 3 5,1 4 0,-7-3-14,7-4 0,12-14-11,6-14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</inkml:traceFormat>
        <inkml:channelProperties>
          <inkml:channelProperty channel="X" name="resolution" value="326.19775" units="1/cm"/>
          <inkml:channelProperty channel="Y" name="resolution" value="434.78262" units="1/cm"/>
          <inkml:channelProperty channel="F" name="resolution" value="0" units="1/dev"/>
        </inkml:channelProperties>
      </inkml:inkSource>
      <inkml:timestamp xml:id="ts0" timeString="2016-05-18T09:40:08.642"/>
    </inkml:context>
    <inkml:brush xml:id="br0">
      <inkml:brushProperty name="width" value="0.08333" units="cm"/>
      <inkml:brushProperty name="height" value="0.08333" units="cm"/>
      <inkml:brushProperty name="fitToCurve" value="1"/>
    </inkml:brush>
  </inkml:definitions>
  <inkml:trace contextRef="#ctx0" brushRef="#br0">85 0 65,'-13'42'32,"1"-42"-9,6 0-33,-7 3 5,1 4 0,-7-3-14,7-4 0,12-14-11,6-14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B747F5-6EFA-4EC4-B6C6-B391083C0A4E}" type="datetimeFigureOut">
              <a:rPr lang="ru-RU" smtClean="0"/>
              <a:pPr/>
              <a:t>14.01.2019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F9586-D0AE-4714-9600-B5596362A0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019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3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F9586-D0AE-4714-9600-B5596362A04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806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3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F9586-D0AE-4714-9600-B5596362A045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806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Y:\Отдел ИК и СМ\Овчинников\ФОНД 2 - ЦВП\- БРЕНДБУК\Для-презентации-3.png"/>
          <p:cNvPicPr>
            <a:picLocks noChangeAspect="1" noChangeArrowheads="1"/>
          </p:cNvPicPr>
          <p:nvPr userDrawn="1"/>
        </p:nvPicPr>
        <p:blipFill>
          <a:blip r:embed="rId2" cstate="print"/>
          <a:srcRect l="9335" r="29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2276872"/>
            <a:ext cx="5544616" cy="1080120"/>
          </a:xfrm>
        </p:spPr>
        <p:txBody>
          <a:bodyPr/>
          <a:lstStyle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0" y="3717032"/>
            <a:ext cx="9144000" cy="504056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059832" y="3789040"/>
            <a:ext cx="3600400" cy="360040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Место проведения</a:t>
            </a:r>
            <a:endParaRPr lang="ru-RU" dirty="0"/>
          </a:p>
        </p:txBody>
      </p:sp>
      <p:pic>
        <p:nvPicPr>
          <p:cNvPr id="3077" name="Picture 5" descr="Y:\Отдел ИК и СМ\Овчинников\ФОНД 2 - ЦВП\- БРЕНДБУК\Для-презентации-2-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2443908" cy="1440160"/>
          </a:xfrm>
          <a:prstGeom prst="rect">
            <a:avLst/>
          </a:prstGeom>
          <a:noFill/>
        </p:spPr>
      </p:pic>
      <p:cxnSp>
        <p:nvCxnSpPr>
          <p:cNvPr id="22" name="Прямая соединительная линия 21"/>
          <p:cNvCxnSpPr/>
          <p:nvPr userDrawn="1"/>
        </p:nvCxnSpPr>
        <p:spPr>
          <a:xfrm>
            <a:off x="2915816" y="2276872"/>
            <a:ext cx="0" cy="108012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 descr="Y:\Отдел ИК и СМ\Овчинников\ФОНД 2 - ЦВП\- БРЕНДБУК\Для-презентации-4.png"/>
          <p:cNvPicPr>
            <a:picLocks noChangeAspect="1" noChangeArrowheads="1"/>
          </p:cNvPicPr>
          <p:nvPr userDrawn="1"/>
        </p:nvPicPr>
        <p:blipFill>
          <a:blip r:embed="rId4" cstate="print"/>
          <a:srcRect r="32306" b="17040"/>
          <a:stretch>
            <a:fillRect/>
          </a:stretch>
        </p:blipFill>
        <p:spPr bwMode="auto">
          <a:xfrm>
            <a:off x="5220072" y="2780928"/>
            <a:ext cx="3923928" cy="4077072"/>
          </a:xfrm>
          <a:prstGeom prst="rect">
            <a:avLst/>
          </a:prstGeom>
          <a:noFill/>
        </p:spPr>
      </p:pic>
      <p:sp>
        <p:nvSpPr>
          <p:cNvPr id="25" name="Дата 3"/>
          <p:cNvSpPr>
            <a:spLocks noGrp="1"/>
          </p:cNvSpPr>
          <p:nvPr>
            <p:ph type="dt" sz="half" idx="2"/>
          </p:nvPr>
        </p:nvSpPr>
        <p:spPr>
          <a:xfrm>
            <a:off x="467544" y="3789040"/>
            <a:ext cx="15841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4F239E58-EE24-4863-BED4-D747BEE77A1B}" type="datetime1">
              <a:rPr lang="ru-RU" smtClean="0"/>
              <a:pPr/>
              <a:t>14.01.2019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Горизонт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Y:\Отдел ИК и СМ\Овчинников\ФОНД 2 - ЦВП\- БРЕНДБУК\Для-презентации-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94297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0" y="260648"/>
            <a:ext cx="4211960" cy="432048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8532440" y="6309320"/>
            <a:ext cx="611560" cy="432048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8064896" cy="4824536"/>
          </a:xfrm>
        </p:spPr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7504" y="6309320"/>
            <a:ext cx="1224136" cy="432048"/>
          </a:xfrm>
        </p:spPr>
        <p:txBody>
          <a:bodyPr/>
          <a:lstStyle>
            <a:lvl1pPr>
              <a:defRPr sz="1400" b="1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9E487C9F-BD98-468E-AB74-D4582B3B478C}" type="datetime1">
              <a:rPr lang="ru-RU" smtClean="0"/>
              <a:pPr/>
              <a:t>14.01.2019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32440" y="6309320"/>
            <a:ext cx="576064" cy="43204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637F723A-77FC-40A0-B1B0-9768910C67E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 descr="Y:\Отдел ИК и СМ\Овчинников\ФОНД 2 - ЦВП\- БРЕНДБУК\Для-презентации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6495" y="188640"/>
            <a:ext cx="1267505" cy="66441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Вертик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Y:\Отдел ИК и СМ\Овчинников\ФОНД 2 - ЦВП\- БРЕНДБУК\Для-презентации-1-1-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</p:spPr>
      </p:pic>
      <p:pic>
        <p:nvPicPr>
          <p:cNvPr id="2054" name="Picture 6" descr="Y:\Отдел ИК и СМ\Овчинников\ФОНД 2 - ЦВП\- БРЕНДБУК\Для-презентации-1-1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0"/>
            <a:ext cx="1259632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0" y="260648"/>
            <a:ext cx="4211960" cy="432048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3" descr="Y:\Отдел ИК и СМ\Овчинников\ФОНД 2 - ЦВП\- БРЕНДБУК\Для-презентации-2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76495" y="188640"/>
            <a:ext cx="1267505" cy="66441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 userDrawn="1"/>
        </p:nvSpPr>
        <p:spPr>
          <a:xfrm>
            <a:off x="8532440" y="6309320"/>
            <a:ext cx="611560" cy="432048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764704"/>
            <a:ext cx="6624736" cy="5904656"/>
          </a:xfrm>
        </p:spPr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7504" y="6309320"/>
            <a:ext cx="1296144" cy="432048"/>
          </a:xfrm>
        </p:spPr>
        <p:txBody>
          <a:bodyPr/>
          <a:lstStyle>
            <a:lvl1pPr>
              <a:defRPr sz="1400" b="1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F857E44E-A0FB-42A2-970A-D94DDDB3543D}" type="datetime1">
              <a:rPr lang="ru-RU" smtClean="0"/>
              <a:pPr/>
              <a:t>14.01.2019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32440" y="6309320"/>
            <a:ext cx="576064" cy="43204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637F723A-77FC-40A0-B1B0-9768910C6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Y:\Отдел ИК и СМ\Овчинников\ФОНД 2 - ЦВП\- БРЕНДБУК\Для-презентации-5.png"/>
          <p:cNvPicPr>
            <a:picLocks noChangeAspect="1" noChangeArrowheads="1"/>
          </p:cNvPicPr>
          <p:nvPr userDrawn="1"/>
        </p:nvPicPr>
        <p:blipFill>
          <a:blip r:embed="rId2" cstate="print"/>
          <a:srcRect l="3352" r="5582"/>
          <a:stretch>
            <a:fillRect/>
          </a:stretch>
        </p:blipFill>
        <p:spPr bwMode="auto">
          <a:xfrm>
            <a:off x="0" y="0"/>
            <a:ext cx="8819456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 userDrawn="1"/>
        </p:nvSpPr>
        <p:spPr>
          <a:xfrm>
            <a:off x="3275856" y="0"/>
            <a:ext cx="5616624" cy="6858000"/>
          </a:xfrm>
          <a:prstGeom prst="rect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6300192" y="184482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6012160" y="5445224"/>
            <a:ext cx="3131840" cy="432048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 userDrawn="1"/>
        </p:nvSpPr>
        <p:spPr>
          <a:xfrm>
            <a:off x="6156176" y="5445224"/>
            <a:ext cx="298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Спасибо за внимание!</a:t>
            </a:r>
            <a:endParaRPr lang="ru-RU" sz="20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6" name="Picture 5" descr="Y:\Отдел ИК и СМ\Овчинников\ФОНД 2 - ЦВП\- БРЕНДБУК\Для-презентации-2-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04664"/>
            <a:ext cx="2443908" cy="1440160"/>
          </a:xfrm>
          <a:prstGeom prst="rect">
            <a:avLst/>
          </a:prstGeom>
          <a:noFill/>
        </p:spPr>
      </p:pic>
      <p:sp>
        <p:nvSpPr>
          <p:cNvPr id="19" name="Текст 18"/>
          <p:cNvSpPr>
            <a:spLocks noGrp="1"/>
          </p:cNvSpPr>
          <p:nvPr>
            <p:ph type="body" sz="quarter" idx="11" hasCustomPrompt="1"/>
          </p:nvPr>
        </p:nvSpPr>
        <p:spPr>
          <a:xfrm>
            <a:off x="6516688" y="1989138"/>
            <a:ext cx="2159768" cy="3168054"/>
          </a:xfrm>
        </p:spPr>
        <p:txBody>
          <a:bodyPr>
            <a:normAutofit/>
          </a:bodyPr>
          <a:lstStyle>
            <a:lvl1pPr algn="ctr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Информация </a:t>
            </a:r>
          </a:p>
          <a:p>
            <a:pPr algn="ctr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 выступившем</a:t>
            </a:r>
          </a:p>
          <a:p>
            <a:pPr algn="ctr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сотруднике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48264" y="6093296"/>
            <a:ext cx="1368152" cy="432048"/>
          </a:xfrm>
        </p:spPr>
        <p:txBody>
          <a:bodyPr/>
          <a:lstStyle>
            <a:lvl1pPr algn="ctr"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5A8285E7-9AC7-4C9A-9CB5-201A5A7BCBBD}" type="datetime1">
              <a:rPr lang="ru-RU" smtClean="0"/>
              <a:pPr/>
              <a:t>14.01.2019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388843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412776"/>
            <a:ext cx="8064896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07504" y="6309320"/>
            <a:ext cx="1080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D8F53-F674-4B99-BFCB-5174CDC942CC}" type="datetime1">
              <a:rPr lang="ru-RU" smtClean="0"/>
              <a:pPr/>
              <a:t>14.01.2019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microsoft.com/office/2007/relationships/diagramDrawing" Target="../diagrams/drawing1.xml"/><Relationship Id="rId3" Type="http://schemas.openxmlformats.org/officeDocument/2006/relationships/customXml" Target="../ink/ink1.xml"/><Relationship Id="rId7" Type="http://schemas.openxmlformats.org/officeDocument/2006/relationships/image" Target="../media/image9.png"/><Relationship Id="rId12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diagramQuickStyle" Target="../diagrams/quickStyle1.xml"/><Relationship Id="rId10" Type="http://schemas.openxmlformats.org/officeDocument/2006/relationships/diagramLayout" Target="../diagrams/layout1.xml"/><Relationship Id="rId9" Type="http://schemas.openxmlformats.org/officeDocument/2006/relationships/diagramData" Target="../diagrams/data1.xml"/><Relationship Id="rId1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customXml" Target="../ink/ink2.xml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договоров для победителей программы «Старт»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32859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«Техническое задание»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выполнения НИОКР-цель ЭТОГО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года работы.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 технические проблемы, на решение которых направлено выполнение НИОКР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научно-технического продукта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области применения разрабатываемой продукции и категории потенциальных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потребителей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параметры, определяющие количественные характеристики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продукции-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функции, выполнение которых должна обеспечивать разрабатываемая продукция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;-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количественные параметры (характеристики, показатели эффективности применения), определяющие выполнение продукцией своих функций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;-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входные воздействия (сигналы, информационные данные, механические воздействия и т.п.), необходимые для выполнения продукцией заданных функций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;-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выходные реакции (сигналы, информационные данные, действия и т.п.) обеспечиваемые продукцией в результате выполнения своих функций. </a:t>
            </a: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Конструктивные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структурное деление продукции (в случае, если продукция состоит из нескольких отдельных конструктивных единиц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);-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массогабаритные характеристики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;-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исполнения, товарные формы (при необходимости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);-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аппаратной части программных комплексов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;-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эксплуатации (при необходимости – например, функционирование в условиях, незащищенных от атмосферных воздействий, специальных средах и т.п.);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23A-77FC-40A0-B1B0-9768910C67E5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-36512" y="202313"/>
            <a:ext cx="4320480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7" name="Picture 2" descr="http://fasie.ru/local/templates/.default/markup/img/prog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9380"/>
            <a:ext cx="438523" cy="40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10253" y="260648"/>
            <a:ext cx="2999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 algn="ctr">
              <a:buNone/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ОФОРМЛЕНИЕ ДОГОВОРА</a:t>
            </a:r>
          </a:p>
        </p:txBody>
      </p:sp>
      <p:sp>
        <p:nvSpPr>
          <p:cNvPr id="9" name="Номер слайда 4"/>
          <p:cNvSpPr txBox="1">
            <a:spLocks/>
          </p:cNvSpPr>
          <p:nvPr/>
        </p:nvSpPr>
        <p:spPr>
          <a:xfrm>
            <a:off x="8532440" y="6309320"/>
            <a:ext cx="611560" cy="432048"/>
          </a:xfrm>
          <a:prstGeom prst="rect">
            <a:avLst/>
          </a:prstGeom>
          <a:solidFill>
            <a:srgbClr val="FF0000"/>
          </a:solidFill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37F723A-77FC-40A0-B1B0-9768910C67E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86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352928" cy="4824536"/>
          </a:xfrm>
        </p:spPr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«Техническое задание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45720" indent="0">
              <a:buNone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основных категорий комплектующих и материалов (входящих в состав разрабатываемого продукта (изделия) или используемых в процессе его разработки и изготовления) </a:t>
            </a:r>
            <a:r>
              <a:rPr lang="ru-RU" sz="2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если в смете есть статья «материалы, сырье, комплектующие», то необходимо указать что планируете </a:t>
            </a:r>
            <a:r>
              <a:rPr lang="ru-RU" sz="2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закупать (оборудование, измерительные приборы на средства гранта нельзя покупать)</a:t>
            </a:r>
            <a:endParaRPr lang="ru-RU" sz="2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по патентной защите </a:t>
            </a:r>
            <a:r>
              <a:rPr lang="ru-RU" sz="2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ходе выполнения работы должны быть проведены мероприятия по защите прав на интеллектуальную собственность в соответствии с  частью четвертой Гражданского кодекса Российской Федерации.(формируется автоматически)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стоимостные характеристики разрабатываемой продукции- </a:t>
            </a:r>
            <a:r>
              <a:rPr lang="ru-RU" sz="2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указать что планируете продавать и ориентировочную стоимость.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Отчетность по </a:t>
            </a:r>
            <a:r>
              <a:rPr lang="ru-RU" sz="2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НИОКР</a:t>
            </a:r>
            <a:r>
              <a:rPr lang="ru-RU" sz="2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-выбрать из списка отчеты, которые будут разработаны в процессе выполнения работ</a:t>
            </a:r>
            <a:endParaRPr lang="ru-RU" sz="2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23A-77FC-40A0-B1B0-9768910C67E5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-36512" y="202313"/>
            <a:ext cx="4320480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7" name="Picture 2" descr="http://fasie.ru/local/templates/.default/markup/img/prog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9380"/>
            <a:ext cx="438523" cy="40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10253" y="260648"/>
            <a:ext cx="2999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 algn="ctr">
              <a:buNone/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ОФОРМЛЕНИЕ ДОГОВОРА</a:t>
            </a:r>
          </a:p>
        </p:txBody>
      </p:sp>
      <p:sp>
        <p:nvSpPr>
          <p:cNvPr id="9" name="Номер слайда 4"/>
          <p:cNvSpPr txBox="1">
            <a:spLocks/>
          </p:cNvSpPr>
          <p:nvPr/>
        </p:nvSpPr>
        <p:spPr>
          <a:xfrm>
            <a:off x="8532440" y="6309320"/>
            <a:ext cx="611560" cy="432048"/>
          </a:xfrm>
          <a:prstGeom prst="rect">
            <a:avLst/>
          </a:prstGeom>
          <a:solidFill>
            <a:srgbClr val="FF0000"/>
          </a:solidFill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37F723A-77FC-40A0-B1B0-9768910C67E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5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2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«Смета</a:t>
            </a:r>
            <a:r>
              <a:rPr lang="ru-RU" sz="22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45720" indent="0">
              <a:buNone/>
            </a:pPr>
            <a:endParaRPr lang="ru-RU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заработная плата; (средняя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зп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месяц  60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начисления на заработную плату; (14,2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; 20,2%;  30,2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материалы, сырье, комплектующие (не более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от суммы гранта);</a:t>
            </a:r>
          </a:p>
          <a:p>
            <a:r>
              <a:rPr lang="ru-RU" sz="1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работ соисполнителей;-выполняют часть </a:t>
            </a:r>
            <a:r>
              <a:rPr lang="ru-RU" sz="1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НИР</a:t>
            </a:r>
            <a:endParaRPr lang="ru-RU" sz="1800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прочие работы и услуги производственного характера, выполняемые сторонними </a:t>
            </a:r>
            <a:r>
              <a:rPr lang="ru-RU" sz="1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организациями- выполняют ОКР;</a:t>
            </a:r>
            <a:endParaRPr lang="ru-RU" sz="1800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1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совокупности</a:t>
            </a:r>
            <a:r>
              <a:rPr lang="en-US" sz="1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каждый (</a:t>
            </a:r>
            <a:r>
              <a:rPr lang="ru-RU" sz="1800" b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соиспол</a:t>
            </a:r>
            <a:r>
              <a:rPr lang="ru-RU" sz="1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</a:t>
            </a:r>
            <a:r>
              <a:rPr lang="ru-RU" sz="1800" b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сторон.орг</a:t>
            </a:r>
            <a:r>
              <a:rPr lang="ru-RU" sz="1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не более </a:t>
            </a:r>
            <a:r>
              <a:rPr lang="ru-RU" sz="1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25% </a:t>
            </a:r>
            <a:r>
              <a:rPr lang="ru-RU" sz="1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суммы </a:t>
            </a:r>
            <a:r>
              <a:rPr lang="ru-RU" sz="1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гранта, как по сумме, так и по объему работ КП)</a:t>
            </a:r>
            <a:endParaRPr lang="ru-RU" sz="18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прочие общехозяйственные расходы (не более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5%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суммы гранта)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23A-77FC-40A0-B1B0-9768910C67E5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-36512" y="202313"/>
            <a:ext cx="4320480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7" name="Picture 2" descr="http://fasie.ru/local/templates/.default/markup/img/prog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9380"/>
            <a:ext cx="438523" cy="40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10253" y="260648"/>
            <a:ext cx="2999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 algn="ctr">
              <a:buNone/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ОФОРМЛЕНИЕ ДОГОВОРА</a:t>
            </a:r>
          </a:p>
        </p:txBody>
      </p:sp>
      <p:sp>
        <p:nvSpPr>
          <p:cNvPr id="9" name="Номер слайда 4"/>
          <p:cNvSpPr txBox="1">
            <a:spLocks/>
          </p:cNvSpPr>
          <p:nvPr/>
        </p:nvSpPr>
        <p:spPr>
          <a:xfrm>
            <a:off x="8532440" y="6309320"/>
            <a:ext cx="611560" cy="432048"/>
          </a:xfrm>
          <a:prstGeom prst="rect">
            <a:avLst/>
          </a:prstGeom>
          <a:solidFill>
            <a:srgbClr val="FF0000"/>
          </a:solidFill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37F723A-77FC-40A0-B1B0-9768910C67E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82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136904" cy="5184576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2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«Календарный план»</a:t>
            </a:r>
          </a:p>
          <a:p>
            <a:pPr marL="45720" indent="0">
              <a:buNone/>
            </a:pPr>
            <a:endParaRPr lang="ru-RU" sz="2200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Два(Три)* этапа по 6(3)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месяцев- описать работы (НИОКР), раскрывающие тему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года. (исследование, разработка, тестирование, испытания, анализ, доработка и т.д.)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этап 1-4 предложения.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предусмотрены в смете работы сторонних организаций или соисполнителей, их работы необходимо указать в КП в тех же формулировках, как в смете. </a:t>
            </a:r>
          </a:p>
          <a:p>
            <a:pPr marL="45720" indent="0">
              <a:buNone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«Таблица МИП»</a:t>
            </a:r>
          </a:p>
          <a:p>
            <a:pPr marL="38862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Планы развития предприятия. Необходимо заполнить все доступные поля на пять лет вперед*</a:t>
            </a:r>
          </a:p>
          <a:p>
            <a:pPr marL="45720" indent="0">
              <a:buNone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*см. положение о программе</a:t>
            </a:r>
          </a:p>
          <a:p>
            <a:pPr marL="45720" indent="0">
              <a:buNone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23A-77FC-40A0-B1B0-9768910C67E5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-36512" y="202313"/>
            <a:ext cx="4320480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7" name="Picture 2" descr="http://fasie.ru/local/templates/.default/markup/img/prog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9380"/>
            <a:ext cx="438523" cy="40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10253" y="260648"/>
            <a:ext cx="2999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 algn="ctr">
              <a:buNone/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ОФОРМЛЕНИЕ ДОГОВОРА</a:t>
            </a:r>
          </a:p>
        </p:txBody>
      </p:sp>
      <p:sp>
        <p:nvSpPr>
          <p:cNvPr id="9" name="Номер слайда 4"/>
          <p:cNvSpPr txBox="1">
            <a:spLocks/>
          </p:cNvSpPr>
          <p:nvPr/>
        </p:nvSpPr>
        <p:spPr>
          <a:xfrm>
            <a:off x="8532440" y="6309320"/>
            <a:ext cx="611560" cy="432048"/>
          </a:xfrm>
          <a:prstGeom prst="rect">
            <a:avLst/>
          </a:prstGeom>
          <a:solidFill>
            <a:srgbClr val="FF0000"/>
          </a:solidFill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37F723A-77FC-40A0-B1B0-9768910C67E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98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136904" cy="518457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 второго (Старт-2)  и третьего (Старт-3) этапа программы</a:t>
            </a:r>
          </a:p>
          <a:p>
            <a:pPr marL="45720" indent="0">
              <a:buNone/>
            </a:pPr>
            <a:endParaRPr lang="ru-RU" sz="2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«Инвесторы»</a:t>
            </a:r>
          </a:p>
          <a:p>
            <a:pPr marL="38862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аполнить данные об инвесторе. </a:t>
            </a:r>
          </a:p>
          <a:p>
            <a:pPr marL="38862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Прикрепите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электронную версию договора с инвестором, календарный план и смету расходов внебюджетных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средств. </a:t>
            </a:r>
          </a:p>
          <a:p>
            <a:pPr marL="38862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Прикрепить документ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подтверждающий получение инвестиционных средств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–платежное поручение и выписка с банковского счета о перечислении средств от инвестора (не менее суммы транша от Фонда)</a:t>
            </a:r>
          </a:p>
          <a:p>
            <a:pPr marL="45720" indent="0">
              <a:buNone/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«внебюджетная смета»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-заполнить согласно статьям внебюджетной смете</a:t>
            </a:r>
          </a:p>
          <a:p>
            <a:pPr marL="45720" indent="0">
              <a:buNone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23A-77FC-40A0-B1B0-9768910C67E5}" type="slidenum">
              <a:rPr lang="ru-RU" smtClean="0">
                <a:solidFill>
                  <a:prstClr val="white"/>
                </a:solidFill>
              </a:rPr>
              <a:pPr/>
              <a:t>14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36512" y="202313"/>
            <a:ext cx="4320480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prstClr val="white"/>
              </a:solidFill>
            </a:endParaRPr>
          </a:p>
        </p:txBody>
      </p:sp>
      <p:pic>
        <p:nvPicPr>
          <p:cNvPr id="7" name="Picture 2" descr="http://fasie.ru/local/templates/.default/markup/img/prog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9380"/>
            <a:ext cx="438523" cy="40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10253" y="260648"/>
            <a:ext cx="2999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algn="ctr"/>
            <a:r>
              <a:rPr lang="ru-RU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ОФОРМЛЕНИЕ ДОГОВОРА</a:t>
            </a:r>
          </a:p>
        </p:txBody>
      </p:sp>
      <p:sp>
        <p:nvSpPr>
          <p:cNvPr id="9" name="Номер слайда 4"/>
          <p:cNvSpPr txBox="1">
            <a:spLocks/>
          </p:cNvSpPr>
          <p:nvPr/>
        </p:nvSpPr>
        <p:spPr>
          <a:xfrm>
            <a:off x="8532440" y="6309320"/>
            <a:ext cx="611560" cy="432048"/>
          </a:xfrm>
          <a:prstGeom prst="rect">
            <a:avLst/>
          </a:prstGeom>
          <a:solidFill>
            <a:srgbClr val="FF0000"/>
          </a:solidFill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37F723A-77FC-40A0-B1B0-9768910C67E5}" type="slidenum">
              <a:rPr lang="ru-RU" smtClean="0">
                <a:solidFill>
                  <a:prstClr val="white"/>
                </a:solidFill>
              </a:rPr>
              <a:pPr/>
              <a:t>14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81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4572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Заполнить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 необходимые разделы договора в системе «Фонд-М» http://online.fasie.ru.</a:t>
            </a:r>
          </a:p>
          <a:p>
            <a:pPr marL="4572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Нажать кнопку «подать»</a:t>
            </a:r>
          </a:p>
          <a:p>
            <a:pPr marL="4572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Не дожидаясь согласования, руководителю предприятия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приехать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(запись к куратору в системе «Фонд-М» http://online.fasie.ru.)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себе иметь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02920" indent="-457200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Номер заявки</a:t>
            </a:r>
          </a:p>
          <a:p>
            <a:pPr marL="502920" indent="-457200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23A-77FC-40A0-B1B0-9768910C67E5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-36512" y="202313"/>
            <a:ext cx="4320480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7" name="Picture 2" descr="http://fasie.ru/local/templates/.default/markup/img/prog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9380"/>
            <a:ext cx="438523" cy="40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70473" y="260648"/>
            <a:ext cx="30152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 algn="ctr">
              <a:buNone/>
            </a:pPr>
            <a:r>
              <a:rPr lang="ru-RU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Согласование договора</a:t>
            </a:r>
            <a:endParaRPr lang="ru-RU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Номер слайда 4"/>
          <p:cNvSpPr txBox="1">
            <a:spLocks/>
          </p:cNvSpPr>
          <p:nvPr/>
        </p:nvSpPr>
        <p:spPr>
          <a:xfrm>
            <a:off x="8532440" y="6309320"/>
            <a:ext cx="611560" cy="432048"/>
          </a:xfrm>
          <a:prstGeom prst="rect">
            <a:avLst/>
          </a:prstGeom>
          <a:solidFill>
            <a:srgbClr val="FF0000"/>
          </a:solidFill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37F723A-77FC-40A0-B1B0-9768910C67E5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04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473" y="980728"/>
            <a:ext cx="8133975" cy="5256584"/>
          </a:xfrm>
        </p:spPr>
        <p:txBody>
          <a:bodyPr>
            <a:normAutofit fontScale="70000" lnSpcReduction="20000"/>
          </a:bodyPr>
          <a:lstStyle/>
          <a:p>
            <a:pPr marL="4572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согласования договора согласно Положению о программе «Старт»</a:t>
            </a:r>
          </a:p>
          <a:p>
            <a:pPr marL="45720" indent="0" algn="ctr">
              <a:buNone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При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наличии замечаний со стороны Фонда победитель конкурса обязуется представить документы на повторное согласование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3-дневный срок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4572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срок согласования не должен превышать:</a:t>
            </a:r>
          </a:p>
          <a:p>
            <a:pPr marL="4572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календарных дней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даты размещения итогов конкурса в случае, если победителем конкурса является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юридическое лицо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календарных дней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даты размещения итогов конкурса в случае, если победителем конкурса является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лицо.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случаях нарушения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сроков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 вправе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отказать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победителю конкурса в заключении договора гранта.</a:t>
            </a:r>
          </a:p>
          <a:p>
            <a:pPr marL="4572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23A-77FC-40A0-B1B0-9768910C67E5}" type="slidenum">
              <a:rPr lang="ru-RU" smtClean="0">
                <a:solidFill>
                  <a:prstClr val="white"/>
                </a:solidFill>
              </a:rPr>
              <a:pPr/>
              <a:t>16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36512" y="202313"/>
            <a:ext cx="4320480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prstClr val="white"/>
              </a:solidFill>
            </a:endParaRPr>
          </a:p>
        </p:txBody>
      </p:sp>
      <p:pic>
        <p:nvPicPr>
          <p:cNvPr id="7" name="Picture 2" descr="http://fasie.ru/local/templates/.default/markup/img/prog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9380"/>
            <a:ext cx="438523" cy="40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70473" y="260648"/>
            <a:ext cx="30152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algn="ctr"/>
            <a:r>
              <a:rPr lang="ru-RU" sz="2000" dirty="0" smtClean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Согласование договора</a:t>
            </a:r>
            <a:endParaRPr lang="ru-RU" sz="2000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Номер слайда 4"/>
          <p:cNvSpPr txBox="1">
            <a:spLocks/>
          </p:cNvSpPr>
          <p:nvPr/>
        </p:nvSpPr>
        <p:spPr>
          <a:xfrm>
            <a:off x="8532440" y="6309320"/>
            <a:ext cx="611560" cy="432048"/>
          </a:xfrm>
          <a:prstGeom prst="rect">
            <a:avLst/>
          </a:prstGeom>
          <a:solidFill>
            <a:srgbClr val="FF0000"/>
          </a:solidFill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37F723A-77FC-40A0-B1B0-9768910C67E5}" type="slidenum">
              <a:rPr lang="ru-RU" smtClean="0">
                <a:solidFill>
                  <a:prstClr val="white"/>
                </a:solidFill>
              </a:rPr>
              <a:pPr/>
              <a:t>16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32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003" y="980728"/>
            <a:ext cx="8274445" cy="5256584"/>
          </a:xfrm>
        </p:spPr>
        <p:txBody>
          <a:bodyPr>
            <a:normAutofit fontScale="40000" lnSpcReduction="20000"/>
          </a:bodyPr>
          <a:lstStyle/>
          <a:p>
            <a:pPr marL="45720" indent="0">
              <a:buNone/>
            </a:pPr>
            <a:r>
              <a:rPr lang="ru-RU" sz="4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Ответственные сотрудники по программе «СТАРТ»</a:t>
            </a:r>
          </a:p>
          <a:p>
            <a:pPr marL="45720" indent="0">
              <a:buNone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45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округ (только Москва и МО)</a:t>
            </a:r>
          </a:p>
          <a:p>
            <a:pPr marL="45720" indent="0">
              <a:buNone/>
            </a:pPr>
            <a:r>
              <a:rPr lang="ru-RU" sz="4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Прохоренкова Анастасия Сергеевна</a:t>
            </a:r>
          </a:p>
          <a:p>
            <a:pPr marL="45720" indent="0">
              <a:buNone/>
            </a:pPr>
            <a:r>
              <a:rPr lang="ru-RU" sz="4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(495) 695-24-17       prokhorenkova@fasie.ru</a:t>
            </a:r>
          </a:p>
          <a:p>
            <a:pPr marL="45720" indent="0">
              <a:buNone/>
            </a:pPr>
            <a:endParaRPr lang="ru-RU" sz="4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45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(все, кроме Москвы и МО) и Северо-западный федеральные округа</a:t>
            </a:r>
          </a:p>
          <a:p>
            <a:pPr marL="45720" indent="0">
              <a:buNone/>
            </a:pPr>
            <a:r>
              <a:rPr lang="ru-RU" sz="45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Зюбин</a:t>
            </a:r>
            <a:r>
              <a:rPr lang="ru-RU" sz="4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Илья Игоревич</a:t>
            </a:r>
          </a:p>
          <a:p>
            <a:pPr marL="45720" indent="0">
              <a:buNone/>
            </a:pPr>
            <a:r>
              <a:rPr lang="ru-RU" sz="4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(495) 231-19-06 доб.116  </a:t>
            </a:r>
            <a:r>
              <a:rPr lang="en-US" sz="45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zyubin</a:t>
            </a:r>
            <a:r>
              <a:rPr lang="ru-RU" sz="4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@fasie.ru </a:t>
            </a:r>
          </a:p>
          <a:p>
            <a:pPr marL="45720" indent="0">
              <a:buNone/>
            </a:pPr>
            <a:endParaRPr lang="ru-RU" sz="4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45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Приволжский и Северо-Кавказский  федеральные округа</a:t>
            </a:r>
          </a:p>
          <a:p>
            <a:pPr marL="45720" indent="0">
              <a:buNone/>
            </a:pPr>
            <a:r>
              <a:rPr lang="ru-RU" sz="4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Гриневский Дмитрий Анатольевич       </a:t>
            </a:r>
          </a:p>
          <a:p>
            <a:pPr marL="45720" indent="0">
              <a:buNone/>
            </a:pPr>
            <a:r>
              <a:rPr lang="ru-RU" sz="4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(495) 231-38-56  		grinevsky@fasie.ru</a:t>
            </a:r>
          </a:p>
          <a:p>
            <a:pPr marL="45720" indent="0">
              <a:buNone/>
            </a:pPr>
            <a:endParaRPr lang="ru-RU" sz="4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45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Южный, Крымский, Сибирский, Уральский и Дальневосточный федеральные округа</a:t>
            </a:r>
          </a:p>
          <a:p>
            <a:pPr marL="45720" indent="0">
              <a:buNone/>
            </a:pPr>
            <a:r>
              <a:rPr lang="ru-RU" sz="4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Точилина Наталья Андреевна</a:t>
            </a:r>
          </a:p>
          <a:p>
            <a:pPr marL="45720" indent="0">
              <a:buNone/>
            </a:pPr>
            <a:r>
              <a:rPr lang="ru-RU" sz="4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(495) 231-19-06 доб.163                  tochilina@fasie.ru </a:t>
            </a:r>
            <a:endParaRPr lang="ru-RU" sz="4500" dirty="0">
              <a:solidFill>
                <a:srgbClr val="00206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23A-77FC-40A0-B1B0-9768910C67E5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-36512" y="202313"/>
            <a:ext cx="4320480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7" name="Picture 2" descr="http://fasie.ru/local/templates/.default/markup/img/prog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39380"/>
            <a:ext cx="438523" cy="40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5536" y="260648"/>
            <a:ext cx="3890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 algn="ctr">
              <a:buNone/>
            </a:pPr>
            <a:r>
              <a:rPr lang="ru-RU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Кураторы по программе «Старт»</a:t>
            </a:r>
            <a:endParaRPr lang="ru-RU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Номер слайда 4"/>
          <p:cNvSpPr txBox="1">
            <a:spLocks/>
          </p:cNvSpPr>
          <p:nvPr/>
        </p:nvSpPr>
        <p:spPr>
          <a:xfrm>
            <a:off x="8532440" y="6309320"/>
            <a:ext cx="611560" cy="432048"/>
          </a:xfrm>
          <a:prstGeom prst="rect">
            <a:avLst/>
          </a:prstGeom>
          <a:solidFill>
            <a:srgbClr val="FF0000"/>
          </a:solidFill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37F723A-77FC-40A0-B1B0-9768910C67E5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79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Рукописные данные 10"/>
              <p14:cNvContentPartPr/>
              <p14:nvPr/>
            </p14:nvContentPartPr>
            <p14:xfrm>
              <a:off x="10665413" y="2641855"/>
              <a:ext cx="31320" cy="19711"/>
            </p14:xfrm>
          </p:contentPart>
        </mc:Choice>
        <mc:Fallback xmlns="">
          <p:pic>
            <p:nvPicPr>
              <p:cNvPr id="11" name="Рукописные данные 10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656053" y="2632525"/>
                <a:ext cx="50040" cy="40137"/>
              </a:xfrm>
              <a:prstGeom prst="rect">
                <a:avLst/>
              </a:prstGeom>
            </p:spPr>
          </p:pic>
        </mc:Fallback>
      </mc:AlternateContent>
      <p:sp>
        <p:nvSpPr>
          <p:cNvPr id="4" name="Прямоугольник 3"/>
          <p:cNvSpPr/>
          <p:nvPr/>
        </p:nvSpPr>
        <p:spPr>
          <a:xfrm>
            <a:off x="0" y="188640"/>
            <a:ext cx="4211960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04206" y="233225"/>
            <a:ext cx="3888432" cy="432048"/>
          </a:xfrm>
        </p:spPr>
        <p:txBody>
          <a:bodyPr/>
          <a:lstStyle/>
          <a:p>
            <a:r>
              <a:rPr lang="ru-RU" dirty="0" smtClean="0"/>
              <a:t>Программа «Старт»</a:t>
            </a:r>
            <a:endParaRPr lang="ru-RU" dirty="0"/>
          </a:p>
        </p:txBody>
      </p:sp>
      <p:pic>
        <p:nvPicPr>
          <p:cNvPr id="4098" name="Picture 2" descr="http://fasie.ru/local/templates/.default/markup/img/prog_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9" y="239380"/>
            <a:ext cx="438523" cy="40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971600" y="1977442"/>
            <a:ext cx="2520280" cy="77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Физические лица</a:t>
            </a:r>
            <a:endParaRPr lang="en-US" sz="1600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МИП в соответствии № 209-ФЗ</a:t>
            </a:r>
            <a:endParaRPr lang="ru-RU" sz="16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5004048" y="1977442"/>
            <a:ext cx="3024336" cy="52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pPr marL="177800" indent="-177800">
              <a:buClr>
                <a:srgbClr val="FF0000"/>
              </a:buClr>
              <a:buSzPct val="150000"/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Научно-технический проект</a:t>
            </a:r>
          </a:p>
          <a:p>
            <a:pPr>
              <a:buClr>
                <a:srgbClr val="FF0000"/>
              </a:buClr>
              <a:buSzPct val="150000"/>
            </a:pPr>
            <a:endParaRPr lang="ru-RU" sz="1600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Freeform 75"/>
          <p:cNvSpPr>
            <a:spLocks noChangeArrowheads="1"/>
          </p:cNvSpPr>
          <p:nvPr/>
        </p:nvSpPr>
        <p:spPr bwMode="auto">
          <a:xfrm>
            <a:off x="255364" y="1988840"/>
            <a:ext cx="486252" cy="568919"/>
          </a:xfrm>
          <a:custGeom>
            <a:avLst/>
            <a:gdLst>
              <a:gd name="T0" fmla="*/ 443 w 497"/>
              <a:gd name="T1" fmla="*/ 0 h 400"/>
              <a:gd name="T2" fmla="*/ 443 w 497"/>
              <a:gd name="T3" fmla="*/ 0 h 400"/>
              <a:gd name="T4" fmla="*/ 53 w 497"/>
              <a:gd name="T5" fmla="*/ 0 h 400"/>
              <a:gd name="T6" fmla="*/ 0 w 497"/>
              <a:gd name="T7" fmla="*/ 44 h 400"/>
              <a:gd name="T8" fmla="*/ 0 w 497"/>
              <a:gd name="T9" fmla="*/ 346 h 400"/>
              <a:gd name="T10" fmla="*/ 53 w 497"/>
              <a:gd name="T11" fmla="*/ 399 h 400"/>
              <a:gd name="T12" fmla="*/ 443 w 497"/>
              <a:gd name="T13" fmla="*/ 399 h 400"/>
              <a:gd name="T14" fmla="*/ 496 w 497"/>
              <a:gd name="T15" fmla="*/ 346 h 400"/>
              <a:gd name="T16" fmla="*/ 496 w 497"/>
              <a:gd name="T17" fmla="*/ 44 h 400"/>
              <a:gd name="T18" fmla="*/ 443 w 497"/>
              <a:gd name="T19" fmla="*/ 0 h 400"/>
              <a:gd name="T20" fmla="*/ 443 w 497"/>
              <a:gd name="T21" fmla="*/ 346 h 400"/>
              <a:gd name="T22" fmla="*/ 443 w 497"/>
              <a:gd name="T23" fmla="*/ 346 h 400"/>
              <a:gd name="T24" fmla="*/ 53 w 497"/>
              <a:gd name="T25" fmla="*/ 346 h 400"/>
              <a:gd name="T26" fmla="*/ 53 w 497"/>
              <a:gd name="T27" fmla="*/ 44 h 400"/>
              <a:gd name="T28" fmla="*/ 443 w 497"/>
              <a:gd name="T29" fmla="*/ 44 h 400"/>
              <a:gd name="T30" fmla="*/ 443 w 497"/>
              <a:gd name="T31" fmla="*/ 346 h 400"/>
              <a:gd name="T32" fmla="*/ 222 w 497"/>
              <a:gd name="T33" fmla="*/ 249 h 400"/>
              <a:gd name="T34" fmla="*/ 222 w 497"/>
              <a:gd name="T35" fmla="*/ 249 h 400"/>
              <a:gd name="T36" fmla="*/ 97 w 497"/>
              <a:gd name="T37" fmla="*/ 249 h 400"/>
              <a:gd name="T38" fmla="*/ 97 w 497"/>
              <a:gd name="T39" fmla="*/ 293 h 400"/>
              <a:gd name="T40" fmla="*/ 222 w 497"/>
              <a:gd name="T41" fmla="*/ 293 h 400"/>
              <a:gd name="T42" fmla="*/ 222 w 497"/>
              <a:gd name="T43" fmla="*/ 249 h 400"/>
              <a:gd name="T44" fmla="*/ 222 w 497"/>
              <a:gd name="T45" fmla="*/ 178 h 400"/>
              <a:gd name="T46" fmla="*/ 222 w 497"/>
              <a:gd name="T47" fmla="*/ 178 h 400"/>
              <a:gd name="T48" fmla="*/ 97 w 497"/>
              <a:gd name="T49" fmla="*/ 178 h 400"/>
              <a:gd name="T50" fmla="*/ 97 w 497"/>
              <a:gd name="T51" fmla="*/ 222 h 400"/>
              <a:gd name="T52" fmla="*/ 222 w 497"/>
              <a:gd name="T53" fmla="*/ 222 h 400"/>
              <a:gd name="T54" fmla="*/ 222 w 497"/>
              <a:gd name="T55" fmla="*/ 178 h 400"/>
              <a:gd name="T56" fmla="*/ 222 w 497"/>
              <a:gd name="T57" fmla="*/ 98 h 400"/>
              <a:gd name="T58" fmla="*/ 222 w 497"/>
              <a:gd name="T59" fmla="*/ 98 h 400"/>
              <a:gd name="T60" fmla="*/ 97 w 497"/>
              <a:gd name="T61" fmla="*/ 98 h 400"/>
              <a:gd name="T62" fmla="*/ 97 w 497"/>
              <a:gd name="T63" fmla="*/ 143 h 400"/>
              <a:gd name="T64" fmla="*/ 222 w 497"/>
              <a:gd name="T65" fmla="*/ 143 h 400"/>
              <a:gd name="T66" fmla="*/ 222 w 497"/>
              <a:gd name="T67" fmla="*/ 98 h 400"/>
              <a:gd name="T68" fmla="*/ 389 w 497"/>
              <a:gd name="T69" fmla="*/ 257 h 400"/>
              <a:gd name="T70" fmla="*/ 389 w 497"/>
              <a:gd name="T71" fmla="*/ 257 h 400"/>
              <a:gd name="T72" fmla="*/ 354 w 497"/>
              <a:gd name="T73" fmla="*/ 231 h 400"/>
              <a:gd name="T74" fmla="*/ 381 w 497"/>
              <a:gd name="T75" fmla="*/ 151 h 400"/>
              <a:gd name="T76" fmla="*/ 336 w 497"/>
              <a:gd name="T77" fmla="*/ 98 h 400"/>
              <a:gd name="T78" fmla="*/ 292 w 497"/>
              <a:gd name="T79" fmla="*/ 151 h 400"/>
              <a:gd name="T80" fmla="*/ 319 w 497"/>
              <a:gd name="T81" fmla="*/ 231 h 400"/>
              <a:gd name="T82" fmla="*/ 275 w 497"/>
              <a:gd name="T83" fmla="*/ 257 h 400"/>
              <a:gd name="T84" fmla="*/ 275 w 497"/>
              <a:gd name="T85" fmla="*/ 293 h 400"/>
              <a:gd name="T86" fmla="*/ 398 w 497"/>
              <a:gd name="T87" fmla="*/ 293 h 400"/>
              <a:gd name="T88" fmla="*/ 389 w 497"/>
              <a:gd name="T89" fmla="*/ 25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7" h="400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3"/>
                  <a:pt x="17" y="399"/>
                  <a:pt x="53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6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8"/>
                  <a:pt x="470" y="0"/>
                  <a:pt x="443" y="0"/>
                </a:cubicBezTo>
                <a:close/>
                <a:moveTo>
                  <a:pt x="443" y="346"/>
                </a:moveTo>
                <a:lnTo>
                  <a:pt x="443" y="346"/>
                </a:lnTo>
                <a:cubicBezTo>
                  <a:pt x="53" y="346"/>
                  <a:pt x="53" y="346"/>
                  <a:pt x="53" y="346"/>
                </a:cubicBezTo>
                <a:cubicBezTo>
                  <a:pt x="53" y="44"/>
                  <a:pt x="53" y="44"/>
                  <a:pt x="53" y="44"/>
                </a:cubicBezTo>
                <a:cubicBezTo>
                  <a:pt x="443" y="44"/>
                  <a:pt x="443" y="44"/>
                  <a:pt x="443" y="44"/>
                </a:cubicBezTo>
                <a:lnTo>
                  <a:pt x="443" y="346"/>
                </a:lnTo>
                <a:close/>
                <a:moveTo>
                  <a:pt x="222" y="249"/>
                </a:moveTo>
                <a:lnTo>
                  <a:pt x="222" y="249"/>
                </a:lnTo>
                <a:cubicBezTo>
                  <a:pt x="97" y="249"/>
                  <a:pt x="97" y="249"/>
                  <a:pt x="97" y="249"/>
                </a:cubicBezTo>
                <a:cubicBezTo>
                  <a:pt x="97" y="293"/>
                  <a:pt x="97" y="293"/>
                  <a:pt x="97" y="293"/>
                </a:cubicBezTo>
                <a:cubicBezTo>
                  <a:pt x="222" y="293"/>
                  <a:pt x="222" y="293"/>
                  <a:pt x="222" y="293"/>
                </a:cubicBezTo>
                <a:lnTo>
                  <a:pt x="222" y="249"/>
                </a:lnTo>
                <a:close/>
                <a:moveTo>
                  <a:pt x="222" y="178"/>
                </a:moveTo>
                <a:lnTo>
                  <a:pt x="222" y="178"/>
                </a:lnTo>
                <a:cubicBezTo>
                  <a:pt x="97" y="178"/>
                  <a:pt x="97" y="178"/>
                  <a:pt x="97" y="178"/>
                </a:cubicBezTo>
                <a:cubicBezTo>
                  <a:pt x="97" y="222"/>
                  <a:pt x="97" y="222"/>
                  <a:pt x="97" y="222"/>
                </a:cubicBezTo>
                <a:cubicBezTo>
                  <a:pt x="222" y="222"/>
                  <a:pt x="222" y="222"/>
                  <a:pt x="222" y="222"/>
                </a:cubicBezTo>
                <a:lnTo>
                  <a:pt x="222" y="178"/>
                </a:lnTo>
                <a:close/>
                <a:moveTo>
                  <a:pt x="222" y="98"/>
                </a:moveTo>
                <a:lnTo>
                  <a:pt x="222" y="98"/>
                </a:lnTo>
                <a:cubicBezTo>
                  <a:pt x="97" y="98"/>
                  <a:pt x="97" y="98"/>
                  <a:pt x="97" y="98"/>
                </a:cubicBezTo>
                <a:cubicBezTo>
                  <a:pt x="97" y="143"/>
                  <a:pt x="97" y="143"/>
                  <a:pt x="97" y="143"/>
                </a:cubicBezTo>
                <a:cubicBezTo>
                  <a:pt x="222" y="143"/>
                  <a:pt x="222" y="143"/>
                  <a:pt x="222" y="143"/>
                </a:cubicBezTo>
                <a:lnTo>
                  <a:pt x="222" y="98"/>
                </a:lnTo>
                <a:close/>
                <a:moveTo>
                  <a:pt x="389" y="257"/>
                </a:moveTo>
                <a:lnTo>
                  <a:pt x="389" y="257"/>
                </a:lnTo>
                <a:cubicBezTo>
                  <a:pt x="389" y="257"/>
                  <a:pt x="354" y="249"/>
                  <a:pt x="354" y="231"/>
                </a:cubicBezTo>
                <a:cubicBezTo>
                  <a:pt x="354" y="204"/>
                  <a:pt x="381" y="196"/>
                  <a:pt x="381" y="151"/>
                </a:cubicBezTo>
                <a:cubicBezTo>
                  <a:pt x="381" y="125"/>
                  <a:pt x="372" y="98"/>
                  <a:pt x="336" y="98"/>
                </a:cubicBezTo>
                <a:cubicBezTo>
                  <a:pt x="301" y="98"/>
                  <a:pt x="292" y="125"/>
                  <a:pt x="292" y="151"/>
                </a:cubicBezTo>
                <a:cubicBezTo>
                  <a:pt x="292" y="196"/>
                  <a:pt x="319" y="204"/>
                  <a:pt x="319" y="231"/>
                </a:cubicBezTo>
                <a:cubicBezTo>
                  <a:pt x="319" y="249"/>
                  <a:pt x="275" y="257"/>
                  <a:pt x="275" y="257"/>
                </a:cubicBezTo>
                <a:lnTo>
                  <a:pt x="275" y="293"/>
                </a:lnTo>
                <a:cubicBezTo>
                  <a:pt x="398" y="293"/>
                  <a:pt x="398" y="293"/>
                  <a:pt x="398" y="293"/>
                </a:cubicBezTo>
                <a:cubicBezTo>
                  <a:pt x="398" y="293"/>
                  <a:pt x="398" y="257"/>
                  <a:pt x="389" y="25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101"/>
          <p:cNvSpPr>
            <a:spLocks noChangeArrowheads="1"/>
          </p:cNvSpPr>
          <p:nvPr/>
        </p:nvSpPr>
        <p:spPr bwMode="auto">
          <a:xfrm>
            <a:off x="3975973" y="1953055"/>
            <a:ext cx="596027" cy="611849"/>
          </a:xfrm>
          <a:custGeom>
            <a:avLst/>
            <a:gdLst>
              <a:gd name="T0" fmla="*/ 80 w 497"/>
              <a:gd name="T1" fmla="*/ 248 h 382"/>
              <a:gd name="T2" fmla="*/ 80 w 497"/>
              <a:gd name="T3" fmla="*/ 248 h 382"/>
              <a:gd name="T4" fmla="*/ 159 w 497"/>
              <a:gd name="T5" fmla="*/ 328 h 382"/>
              <a:gd name="T6" fmla="*/ 248 w 497"/>
              <a:gd name="T7" fmla="*/ 381 h 382"/>
              <a:gd name="T8" fmla="*/ 337 w 497"/>
              <a:gd name="T9" fmla="*/ 337 h 382"/>
              <a:gd name="T10" fmla="*/ 390 w 497"/>
              <a:gd name="T11" fmla="*/ 258 h 382"/>
              <a:gd name="T12" fmla="*/ 248 w 497"/>
              <a:gd name="T13" fmla="*/ 328 h 382"/>
              <a:gd name="T14" fmla="*/ 80 w 497"/>
              <a:gd name="T15" fmla="*/ 248 h 382"/>
              <a:gd name="T16" fmla="*/ 487 w 497"/>
              <a:gd name="T17" fmla="*/ 124 h 382"/>
              <a:gd name="T18" fmla="*/ 487 w 497"/>
              <a:gd name="T19" fmla="*/ 124 h 382"/>
              <a:gd name="T20" fmla="*/ 274 w 497"/>
              <a:gd name="T21" fmla="*/ 9 h 382"/>
              <a:gd name="T22" fmla="*/ 221 w 497"/>
              <a:gd name="T23" fmla="*/ 9 h 382"/>
              <a:gd name="T24" fmla="*/ 9 w 497"/>
              <a:gd name="T25" fmla="*/ 124 h 382"/>
              <a:gd name="T26" fmla="*/ 9 w 497"/>
              <a:gd name="T27" fmla="*/ 160 h 382"/>
              <a:gd name="T28" fmla="*/ 221 w 497"/>
              <a:gd name="T29" fmla="*/ 275 h 382"/>
              <a:gd name="T30" fmla="*/ 274 w 497"/>
              <a:gd name="T31" fmla="*/ 275 h 382"/>
              <a:gd name="T32" fmla="*/ 408 w 497"/>
              <a:gd name="T33" fmla="*/ 195 h 382"/>
              <a:gd name="T34" fmla="*/ 266 w 497"/>
              <a:gd name="T35" fmla="*/ 160 h 382"/>
              <a:gd name="T36" fmla="*/ 248 w 497"/>
              <a:gd name="T37" fmla="*/ 168 h 382"/>
              <a:gd name="T38" fmla="*/ 203 w 497"/>
              <a:gd name="T39" fmla="*/ 133 h 382"/>
              <a:gd name="T40" fmla="*/ 248 w 497"/>
              <a:gd name="T41" fmla="*/ 107 h 382"/>
              <a:gd name="T42" fmla="*/ 293 w 497"/>
              <a:gd name="T43" fmla="*/ 124 h 382"/>
              <a:gd name="T44" fmla="*/ 443 w 497"/>
              <a:gd name="T45" fmla="*/ 177 h 382"/>
              <a:gd name="T46" fmla="*/ 487 w 497"/>
              <a:gd name="T47" fmla="*/ 160 h 382"/>
              <a:gd name="T48" fmla="*/ 487 w 497"/>
              <a:gd name="T49" fmla="*/ 124 h 382"/>
              <a:gd name="T50" fmla="*/ 425 w 497"/>
              <a:gd name="T51" fmla="*/ 346 h 382"/>
              <a:gd name="T52" fmla="*/ 425 w 497"/>
              <a:gd name="T53" fmla="*/ 346 h 382"/>
              <a:gd name="T54" fmla="*/ 461 w 497"/>
              <a:gd name="T55" fmla="*/ 337 h 382"/>
              <a:gd name="T56" fmla="*/ 443 w 497"/>
              <a:gd name="T57" fmla="*/ 177 h 382"/>
              <a:gd name="T58" fmla="*/ 408 w 497"/>
              <a:gd name="T59" fmla="*/ 195 h 382"/>
              <a:gd name="T60" fmla="*/ 425 w 497"/>
              <a:gd name="T61" fmla="*/ 34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9" name="Picture 2" descr="https://www.colourbox.com/preview/12569465-blue-ruble-icon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40968"/>
            <a:ext cx="615839" cy="61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1259632" y="3229740"/>
            <a:ext cx="1932530" cy="52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5 </a:t>
            </a:r>
            <a:r>
              <a:rPr lang="ru-RU" sz="16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 руб. на </a:t>
            </a:r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года на НИОКР</a:t>
            </a:r>
            <a:endParaRPr lang="ru-RU" sz="16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TextBox 22"/>
          <p:cNvSpPr txBox="1">
            <a:spLocks noChangeArrowheads="1"/>
          </p:cNvSpPr>
          <p:nvPr/>
        </p:nvSpPr>
        <p:spPr bwMode="auto">
          <a:xfrm>
            <a:off x="179387" y="1124744"/>
            <a:ext cx="876362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Char char="•"/>
              <a:defRPr sz="3200">
                <a:solidFill>
                  <a:srgbClr val="000000"/>
                </a:solidFill>
                <a:latin typeface="Calibri" pitchFamily="34" charset="0"/>
                <a:ea typeface="SimSun" pitchFamily="2" charset="-122"/>
              </a:defRPr>
            </a:lvl1pPr>
            <a:lvl2pPr defTabSz="912813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buChar char="–"/>
              <a:defRPr sz="2800">
                <a:solidFill>
                  <a:srgbClr val="000000"/>
                </a:solidFill>
                <a:latin typeface="Calibri" pitchFamily="34" charset="0"/>
                <a:ea typeface="SimSun" pitchFamily="2" charset="-122"/>
              </a:defRPr>
            </a:lvl2pPr>
            <a:lvl3pPr defTabSz="912813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buChar char="•"/>
              <a:defRPr sz="2400">
                <a:solidFill>
                  <a:srgbClr val="000000"/>
                </a:solidFill>
                <a:latin typeface="Calibri" pitchFamily="34" charset="0"/>
                <a:ea typeface="SimSun" pitchFamily="2" charset="-122"/>
              </a:defRPr>
            </a:lvl3pPr>
            <a:lvl4pPr defTabSz="912813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  <a:ea typeface="SimSun" pitchFamily="2" charset="-122"/>
              </a:defRPr>
            </a:lvl4pPr>
            <a:lvl5pPr defTabSz="912813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buChar char="»"/>
              <a:defRPr sz="2000">
                <a:solidFill>
                  <a:srgbClr val="000000"/>
                </a:solidFill>
                <a:latin typeface="Calibri" pitchFamily="34" charset="0"/>
                <a:ea typeface="SimSun" pitchFamily="2" charset="-122"/>
              </a:defRPr>
            </a:lvl5pPr>
            <a:lvl6pPr marL="2514600" indent="-228600" defTabSz="91281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defRPr sz="2000">
                <a:solidFill>
                  <a:srgbClr val="000000"/>
                </a:solidFill>
                <a:latin typeface="Calibri" pitchFamily="34" charset="0"/>
                <a:ea typeface="SimSun" pitchFamily="2" charset="-122"/>
              </a:defRPr>
            </a:lvl6pPr>
            <a:lvl7pPr marL="2971800" indent="-228600" defTabSz="91281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defRPr sz="2000">
                <a:solidFill>
                  <a:srgbClr val="000000"/>
                </a:solidFill>
                <a:latin typeface="Calibri" pitchFamily="34" charset="0"/>
                <a:ea typeface="SimSun" pitchFamily="2" charset="-122"/>
              </a:defRPr>
            </a:lvl7pPr>
            <a:lvl8pPr marL="3429000" indent="-228600" defTabSz="91281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defRPr sz="2000">
                <a:solidFill>
                  <a:srgbClr val="000000"/>
                </a:solidFill>
                <a:latin typeface="Calibri" pitchFamily="34" charset="0"/>
                <a:ea typeface="SimSun" pitchFamily="2" charset="-122"/>
              </a:defRPr>
            </a:lvl8pPr>
            <a:lvl9pPr marL="3886200" indent="-228600" defTabSz="91281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defRPr sz="2000">
                <a:solidFill>
                  <a:srgbClr val="000000"/>
                </a:solidFill>
                <a:latin typeface="Calibri" pitchFamily="34" charset="0"/>
                <a:ea typeface="SimSun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>
                <a:solidFill>
                  <a:srgbClr val="CC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Цель </a:t>
            </a:r>
            <a:r>
              <a:rPr lang="ru-RU" altLang="ru-RU" sz="1800" b="1" dirty="0" smtClean="0">
                <a:solidFill>
                  <a:srgbClr val="CC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ru-RU" altLang="ru-RU" sz="1800" dirty="0" smtClean="0">
                <a:solidFill>
                  <a:srgbClr val="CC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отбор перспективных проектов, содействие в проведении НИОКР и подготовке к стадии коммерциализации</a:t>
            </a:r>
            <a:endParaRPr lang="ru-RU" altLang="ru-RU" sz="1800" dirty="0">
              <a:solidFill>
                <a:srgbClr val="CC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9320"/>
            <a:ext cx="611560" cy="432048"/>
          </a:xfrm>
          <a:solidFill>
            <a:srgbClr val="FF0000"/>
          </a:solidFill>
        </p:spPr>
        <p:txBody>
          <a:bodyPr/>
          <a:lstStyle/>
          <a:p>
            <a:fld id="{637F723A-77FC-40A0-B1B0-9768910C67E5}" type="slidenum">
              <a:rPr lang="ru-RU" smtClean="0"/>
              <a:pPr/>
              <a:t>2</a:t>
            </a:fld>
            <a:endParaRPr lang="ru-RU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792068990"/>
              </p:ext>
            </p:extLst>
          </p:nvPr>
        </p:nvGraphicFramePr>
        <p:xfrm>
          <a:off x="281544" y="2681746"/>
          <a:ext cx="8177966" cy="3051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9704" y="5157192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млн рублей</a:t>
            </a:r>
          </a:p>
          <a:p>
            <a:pPr algn="ctr">
              <a:spcAft>
                <a:spcPts val="1200"/>
              </a:spcAft>
            </a:pPr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Софинансирование не требуется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5157192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20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 млн рублей</a:t>
            </a:r>
          </a:p>
          <a:p>
            <a:pPr algn="ctr">
              <a:spcAft>
                <a:spcPts val="120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+ 3 млн рублей от инвестора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://www.adm-tavda.ru/userfiles/Liquidation-Checklist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852936"/>
            <a:ext cx="1137773" cy="85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932040" y="2814027"/>
            <a:ext cx="4105275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Clr>
                <a:srgbClr val="FF0000"/>
              </a:buClr>
            </a:pPr>
            <a:r>
              <a:rPr lang="ru-RU" sz="1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Ожидаемые результаты</a:t>
            </a:r>
            <a:r>
              <a:rPr lang="ru-RU" sz="1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u-RU" sz="1600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Создана </a:t>
            </a:r>
            <a:r>
              <a:rPr lang="ru-RU" sz="16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интеллектуальная </a:t>
            </a:r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собственность</a:t>
            </a:r>
            <a:endParaRPr lang="ru-RU" sz="16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Начата </a:t>
            </a:r>
            <a:r>
              <a:rPr lang="ru-RU" sz="16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реализация </a:t>
            </a:r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продукции</a:t>
            </a:r>
            <a:endParaRPr lang="ru-RU" sz="16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24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Рукописные данные 10"/>
              <p14:cNvContentPartPr/>
              <p14:nvPr/>
            </p14:nvContentPartPr>
            <p14:xfrm>
              <a:off x="10665413" y="2641855"/>
              <a:ext cx="31320" cy="19711"/>
            </p14:xfrm>
          </p:contentPart>
        </mc:Choice>
        <mc:Fallback xmlns="">
          <p:pic>
            <p:nvPicPr>
              <p:cNvPr id="11" name="Рукописные данные 10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656053" y="2632525"/>
                <a:ext cx="50040" cy="40137"/>
              </a:xfrm>
              <a:prstGeom prst="rect">
                <a:avLst/>
              </a:prstGeom>
            </p:spPr>
          </p:pic>
        </mc:Fallback>
      </mc:AlternateContent>
      <p:sp>
        <p:nvSpPr>
          <p:cNvPr id="4" name="Прямоугольник 3"/>
          <p:cNvSpPr/>
          <p:nvPr/>
        </p:nvSpPr>
        <p:spPr>
          <a:xfrm>
            <a:off x="0" y="188640"/>
            <a:ext cx="4211960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04206" y="233225"/>
            <a:ext cx="3888432" cy="432048"/>
          </a:xfrm>
        </p:spPr>
        <p:txBody>
          <a:bodyPr/>
          <a:lstStyle/>
          <a:p>
            <a:r>
              <a:rPr lang="ru-RU" dirty="0" smtClean="0"/>
              <a:t>Программа «Старт»</a:t>
            </a:r>
            <a:endParaRPr lang="ru-RU" dirty="0"/>
          </a:p>
        </p:txBody>
      </p:sp>
      <p:pic>
        <p:nvPicPr>
          <p:cNvPr id="4098" name="Picture 2" descr="http://fasie.ru/local/templates/.default/markup/img/prog_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9" y="239380"/>
            <a:ext cx="438523" cy="40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www.colourbox.com/preview/12569465-blue-ruble-icon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0" y="5557596"/>
            <a:ext cx="615839" cy="61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9320"/>
            <a:ext cx="611560" cy="432048"/>
          </a:xfrm>
          <a:solidFill>
            <a:srgbClr val="FF0000"/>
          </a:solidFill>
        </p:spPr>
        <p:txBody>
          <a:bodyPr/>
          <a:lstStyle/>
          <a:p>
            <a:fld id="{637F723A-77FC-40A0-B1B0-9768910C67E5}" type="slidenum">
              <a:rPr lang="ru-RU" smtClean="0">
                <a:solidFill>
                  <a:prstClr val="white"/>
                </a:solidFill>
              </a:rPr>
              <a:pPr/>
              <a:t>3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3588" y="5557596"/>
            <a:ext cx="40244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</a:t>
            </a:r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 рублей</a:t>
            </a:r>
          </a:p>
          <a:p>
            <a:pPr algn="ctr">
              <a:spcAft>
                <a:spcPts val="1200"/>
              </a:spcAft>
            </a:pPr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 </a:t>
            </a:r>
            <a:r>
              <a:rPr lang="ru-RU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</a:t>
            </a:r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 рублей от инвестора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5431989"/>
            <a:ext cx="403244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  <a:defRPr/>
            </a:pPr>
            <a:r>
              <a:rPr lang="ru-RU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 </a:t>
            </a:r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 рублей</a:t>
            </a:r>
          </a:p>
          <a:p>
            <a:pPr algn="ctr">
              <a:spcAft>
                <a:spcPts val="120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</a:t>
            </a:r>
            <a:r>
              <a:rPr lang="ru-RU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+ 5 </a:t>
            </a:r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 рублей от инвестора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://www.adm-tavda.ru/userfiles/Liquidation-Checklist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97" y="3434383"/>
            <a:ext cx="1137773" cy="85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Группа 21"/>
          <p:cNvGrpSpPr/>
          <p:nvPr/>
        </p:nvGrpSpPr>
        <p:grpSpPr>
          <a:xfrm>
            <a:off x="1835696" y="1244492"/>
            <a:ext cx="5328592" cy="672341"/>
            <a:chOff x="4103130" y="1655866"/>
            <a:chExt cx="4074835" cy="648381"/>
          </a:xfrm>
        </p:grpSpPr>
        <p:sp>
          <p:nvSpPr>
            <p:cNvPr id="23" name="Нашивка 22"/>
            <p:cNvSpPr/>
            <p:nvPr/>
          </p:nvSpPr>
          <p:spPr>
            <a:xfrm>
              <a:off x="4103130" y="1655866"/>
              <a:ext cx="4074835" cy="648381"/>
            </a:xfrm>
            <a:prstGeom prst="chevron">
              <a:avLst/>
            </a:prstGeom>
            <a:gradFill flip="none" rotWithShape="0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Нашивка 4"/>
            <p:cNvSpPr/>
            <p:nvPr/>
          </p:nvSpPr>
          <p:spPr>
            <a:xfrm>
              <a:off x="4427321" y="1655866"/>
              <a:ext cx="3585448" cy="5789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26670" rIns="26670" bIns="2667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rgbClr val="00206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3 этап (Старт-3/Бизнес-Старт) </a:t>
              </a:r>
              <a:endParaRPr lang="ru-RU" sz="20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827584" y="2060848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Старт-3</a:t>
            </a:r>
          </a:p>
          <a:p>
            <a:endParaRPr lang="ru-RU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Продолжение НИОКР</a:t>
            </a:r>
            <a:endParaRPr lang="ru-RU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9" y="2302157"/>
            <a:ext cx="59690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932040" y="1922348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Бизнес-Старт</a:t>
            </a:r>
          </a:p>
          <a:p>
            <a:endParaRPr lang="ru-RU" b="1" u="sng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Коммерциализация результатов НИОКР</a:t>
            </a:r>
            <a:endParaRPr lang="ru-RU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47664" y="2984178"/>
            <a:ext cx="68407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FF0000"/>
              </a:buClr>
            </a:pPr>
            <a:r>
              <a:rPr lang="ru-RU" sz="1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Ожидаемые результаты:</a:t>
            </a:r>
            <a:endParaRPr lang="ru-RU" sz="16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Создана интеллектуальная </a:t>
            </a:r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собственность</a:t>
            </a: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Руководитель </a:t>
            </a:r>
            <a:r>
              <a:rPr lang="ru-RU" sz="16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предприятия </a:t>
            </a:r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трудоустроен </a:t>
            </a:r>
            <a:r>
              <a:rPr lang="ru-RU" sz="16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штат предприятия как основное место работы</a:t>
            </a: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Выручка </a:t>
            </a:r>
            <a:r>
              <a:rPr lang="ru-RU" sz="16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предприятия от реализации продукции должна составить не менее суммы полученных средств Фонда за все этапы реализации </a:t>
            </a:r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проекта</a:t>
            </a: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Создан </a:t>
            </a:r>
            <a:r>
              <a:rPr lang="ru-RU" sz="16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сайт </a:t>
            </a:r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предприятия</a:t>
            </a: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Среднесписочная </a:t>
            </a:r>
            <a:r>
              <a:rPr lang="ru-RU" sz="16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численность сотрудников предприятия должна составлять не менее 5 человек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984" y="2245923"/>
            <a:ext cx="59690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589523"/>
            <a:ext cx="61595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16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95536" y="836712"/>
            <a:ext cx="8424936" cy="55446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" indent="0" algn="just">
              <a:buNone/>
            </a:pPr>
            <a:endParaRPr lang="ru-RU" sz="2400" dirty="0">
              <a:solidFill>
                <a:srgbClr val="002060"/>
              </a:solidFill>
            </a:endParaRPr>
          </a:p>
          <a:p>
            <a:pPr marL="45720" indent="0" algn="ct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Договор оформляется в электронной системе </a:t>
            </a:r>
          </a:p>
          <a:p>
            <a:pPr marL="45720" indent="0" algn="ctr">
              <a:buNone/>
            </a:pPr>
            <a:r>
              <a:rPr lang="en-US" sz="2400" b="1" dirty="0">
                <a:solidFill>
                  <a:srgbClr val="002060"/>
                </a:solidFill>
              </a:rPr>
              <a:t>o</a:t>
            </a:r>
            <a:r>
              <a:rPr lang="en-US" sz="2400" b="1" dirty="0" smtClean="0">
                <a:solidFill>
                  <a:srgbClr val="002060"/>
                </a:solidFill>
              </a:rPr>
              <a:t>nline.fasie.ru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marL="45720" indent="0" algn="just"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45720" indent="0" algn="just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После</a:t>
            </a:r>
            <a:r>
              <a:rPr lang="ru-RU" sz="2400" dirty="0" smtClean="0">
                <a:solidFill>
                  <a:srgbClr val="002060"/>
                </a:solidFill>
              </a:rPr>
              <a:t> публикации </a:t>
            </a:r>
            <a:r>
              <a:rPr lang="ru-RU" sz="2400" b="1" dirty="0" smtClean="0">
                <a:solidFill>
                  <a:srgbClr val="002060"/>
                </a:solidFill>
              </a:rPr>
              <a:t>протокола</a:t>
            </a:r>
            <a:r>
              <a:rPr lang="ru-RU" sz="2400" dirty="0" smtClean="0">
                <a:solidFill>
                  <a:srgbClr val="002060"/>
                </a:solidFill>
              </a:rPr>
              <a:t> с победителями на сайте Фонда </a:t>
            </a:r>
            <a:r>
              <a:rPr lang="en-US" sz="2400" b="1" dirty="0" smtClean="0">
                <a:solidFill>
                  <a:srgbClr val="002060"/>
                </a:solidFill>
              </a:rPr>
              <a:t>fasie.ru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и изменения статуса заявки в системе на </a:t>
            </a:r>
            <a:r>
              <a:rPr lang="ru-RU" sz="2400" b="1" dirty="0" smtClean="0">
                <a:solidFill>
                  <a:srgbClr val="002060"/>
                </a:solidFill>
              </a:rPr>
              <a:t>«поддержана»</a:t>
            </a:r>
          </a:p>
          <a:p>
            <a:pPr marL="45720" indent="0" algn="just"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45720" indent="0" algn="ct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Информация из заявки автоматически переносится в договор. 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Необходимо скорректировать данные в договоре согласно  требованиям Фонда см. презентацию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9320"/>
            <a:ext cx="611560" cy="432048"/>
          </a:xfrm>
          <a:solidFill>
            <a:srgbClr val="FF0000"/>
          </a:solidFill>
        </p:spPr>
        <p:txBody>
          <a:bodyPr/>
          <a:lstStyle/>
          <a:p>
            <a:fld id="{637F723A-77FC-40A0-B1B0-9768910C67E5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202319"/>
            <a:ext cx="4211960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3888432" cy="432048"/>
          </a:xfrm>
        </p:spPr>
        <p:txBody>
          <a:bodyPr/>
          <a:lstStyle/>
          <a:p>
            <a:r>
              <a:rPr lang="ru-RU" dirty="0" smtClean="0"/>
              <a:t>Заключение договора</a:t>
            </a:r>
            <a:endParaRPr lang="ru-RU" dirty="0"/>
          </a:p>
        </p:txBody>
      </p:sp>
      <p:pic>
        <p:nvPicPr>
          <p:cNvPr id="8" name="Picture 2" descr="http://fasie.ru/local/templates/.default/markup/img/prog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9380"/>
            <a:ext cx="438523" cy="40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75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F723A-77FC-40A0-B1B0-9768910C67E5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лица (физическое лицо), подавшие на конкурс заявку, утвержденную к финансированию, должны иметь долю в уставном капитале предприятия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более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Руководителем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быть физическое лицо -  победитель конкурса.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регистрации предприятия не должен превышать 30 календарных дней с даты  публикации итогов конкурса.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5 рабочих дней с даты регистрации предприятия в Фонд должны быть представлены следующие документы: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Единого государственного реестра юридических лиц, выданная ФНС России.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Учредительные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юридического лица. (Устав)</a:t>
            </a:r>
          </a:p>
          <a:p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копии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 необходимо направить с указанием номера заявки на электронную почту руководителю группы программы «Старт»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Прохоренковой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Анастасии Сергеевне prokhorenkova@fasie.ru 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(два файла одним письмом: Устав и Выписка из ЕГРЮЛ)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Номер слайда 4"/>
          <p:cNvSpPr txBox="1">
            <a:spLocks/>
          </p:cNvSpPr>
          <p:nvPr/>
        </p:nvSpPr>
        <p:spPr>
          <a:xfrm>
            <a:off x="8532440" y="6309320"/>
            <a:ext cx="611560" cy="432048"/>
          </a:xfrm>
          <a:prstGeom prst="rect">
            <a:avLst/>
          </a:prstGeom>
          <a:solidFill>
            <a:srgbClr val="FF0000"/>
          </a:solidFill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37F723A-77FC-40A0-B1B0-9768910C67E5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6512" y="202313"/>
            <a:ext cx="4320480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7424"/>
            <a:ext cx="3888432" cy="432048"/>
          </a:xfrm>
        </p:spPr>
        <p:txBody>
          <a:bodyPr/>
          <a:lstStyle/>
          <a:p>
            <a:r>
              <a:rPr lang="ru-RU" dirty="0" smtClean="0"/>
              <a:t>Если заявка от </a:t>
            </a:r>
            <a:r>
              <a:rPr lang="ru-RU" dirty="0" err="1" smtClean="0"/>
              <a:t>Физ.лица</a:t>
            </a:r>
            <a:endParaRPr lang="ru-RU" dirty="0"/>
          </a:p>
        </p:txBody>
      </p:sp>
      <p:pic>
        <p:nvPicPr>
          <p:cNvPr id="9" name="Picture 2" descr="http://fasie.ru/local/templates/.default/markup/img/prog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1" y="260648"/>
            <a:ext cx="438523" cy="40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91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9320"/>
            <a:ext cx="611560" cy="432048"/>
          </a:xfrm>
          <a:solidFill>
            <a:srgbClr val="FF0000"/>
          </a:solidFill>
        </p:spPr>
        <p:txBody>
          <a:bodyPr/>
          <a:lstStyle/>
          <a:p>
            <a:fld id="{637F723A-77FC-40A0-B1B0-9768910C67E5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36512" y="202313"/>
            <a:ext cx="4320480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51356"/>
            <a:ext cx="27734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http://online.fasie.ru/</a:t>
            </a:r>
            <a:r>
              <a:rPr lang="ru-RU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</a:p>
        </p:txBody>
      </p:sp>
      <p:pic>
        <p:nvPicPr>
          <p:cNvPr id="8" name="Picture 2" descr="http://fasie.ru/local/templates/.default/markup/img/prog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9380"/>
            <a:ext cx="438523" cy="40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68" y="980728"/>
            <a:ext cx="8964488" cy="55981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021378"/>
            <a:ext cx="896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ЗАПОЛНИТЬ РАЗДЕЛЫ ДОГОВОРА ПО ТРЕБОВАНИЯМ ФОНДА</a:t>
            </a:r>
            <a:endParaRPr lang="ru-RU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23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683568" y="731520"/>
            <a:ext cx="7992888" cy="500173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заполнить все поля *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Прикрепить все необходимые копии документов</a:t>
            </a:r>
          </a:p>
          <a:p>
            <a:pPr marL="45720" indent="0">
              <a:buNone/>
            </a:pP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«Информация </a:t>
            </a:r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предприятии»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предприятия, как в Уставе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Юридический адрес, как в Выписке из ЕГРЮЛ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Должность руководителя, как в Выписке из ЕГРЮЛ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Реквизиты банка, как в справке из банка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ОКВЭД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.19 «Научные исследования и разработки в области естественных и технических наук»,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 Выписке из ЕГРЮЛ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Учредители, как в Выписке из ЕГРЮЛ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9320"/>
            <a:ext cx="611560" cy="432048"/>
          </a:xfrm>
          <a:solidFill>
            <a:srgbClr val="FF0000"/>
          </a:solidFill>
        </p:spPr>
        <p:txBody>
          <a:bodyPr/>
          <a:lstStyle/>
          <a:p>
            <a:fld id="{637F723A-77FC-40A0-B1B0-9768910C67E5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-36512" y="202313"/>
            <a:ext cx="4320480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910253" y="260648"/>
            <a:ext cx="2999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 algn="ctr">
              <a:buNone/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ОФОРМЛЕНИЕ ДОГОВОРА</a:t>
            </a:r>
          </a:p>
        </p:txBody>
      </p:sp>
      <p:pic>
        <p:nvPicPr>
          <p:cNvPr id="7" name="Picture 2" descr="http://fasie.ru/local/templates/.default/markup/img/prog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9380"/>
            <a:ext cx="438523" cy="40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07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79512" y="731520"/>
            <a:ext cx="8856984" cy="600984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Прикрепить все необходимые копии документов- ОДИН документ ОДИН файл!</a:t>
            </a:r>
          </a:p>
          <a:p>
            <a:pPr marL="388620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Выписка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ЕГРЮЛ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Выписка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ЕГРЮЛ, выданная ФНС РФ не ранее чем за 6 мес. до даты подачи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договора.</a:t>
            </a:r>
          </a:p>
          <a:p>
            <a:pPr marL="388620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Выписка из реестра МСП-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Выписка из реестра МСП.</a:t>
            </a:r>
          </a:p>
          <a:p>
            <a:pPr marL="388620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Учредительные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документы-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Скан-копия всех страниц Устава. </a:t>
            </a:r>
          </a:p>
          <a:p>
            <a:pPr marL="388620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Банковская справка о наличии или открытии банковского счета-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подтверждающий наличие или открытие банковского счета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грантополучателя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(обязательно заверенный печатью банка и подписью сотрудника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8862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Реквизиты предприятия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-Для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выгрузки карточки предприятия заполните поле "Информация о предприятии"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карточке предприятия нажмите кнопку "Печатная форма". Прикрепите скан-копию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подписанную руководителем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бухгалтером.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8620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Документы, подтверждающие полномочия представителя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приказ о назначении руководителя.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9320"/>
            <a:ext cx="611560" cy="432048"/>
          </a:xfrm>
          <a:solidFill>
            <a:srgbClr val="FF0000"/>
          </a:solidFill>
        </p:spPr>
        <p:txBody>
          <a:bodyPr/>
          <a:lstStyle/>
          <a:p>
            <a:fld id="{637F723A-77FC-40A0-B1B0-9768910C67E5}" type="slidenum">
              <a:rPr lang="ru-RU" smtClean="0">
                <a:solidFill>
                  <a:prstClr val="white"/>
                </a:solidFill>
              </a:rPr>
              <a:pPr/>
              <a:t>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36512" y="202313"/>
            <a:ext cx="4320480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0253" y="260648"/>
            <a:ext cx="2999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algn="ctr"/>
            <a:r>
              <a:rPr lang="ru-RU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ОФОРМЛЕНИЕ ДОГОВОРА</a:t>
            </a:r>
          </a:p>
        </p:txBody>
      </p:sp>
      <p:pic>
        <p:nvPicPr>
          <p:cNvPr id="7" name="Picture 2" descr="http://fasie.ru/local/templates/.default/markup/img/prog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9380"/>
            <a:ext cx="438523" cy="40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44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755576" y="476672"/>
            <a:ext cx="7848872" cy="5328592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45720" indent="0">
              <a:buNone/>
            </a:pPr>
            <a:endParaRPr lang="en-US" sz="2400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en-US" sz="24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«Сотрудники»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Должности (научные) сотрудников выполняющих НИОКР. Команда в заявке, которую оценивали эксперты, должна быть в договоре. Приложить согласия на обработку персональных данных на всех сотрудников.</a:t>
            </a:r>
          </a:p>
          <a:p>
            <a:pPr marL="45720" indent="0">
              <a:buNone/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«Основные сведения»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НИОКР 1-ого года (этапа) реализации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проекта- тема договора 1-ого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года работы (1-2 предложения)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НИОКР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2-ого и 3-его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(этапа) реализации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проекта-планируемые работы на следующие года. (1-2 предложения)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9320"/>
            <a:ext cx="611560" cy="432048"/>
          </a:xfrm>
          <a:solidFill>
            <a:srgbClr val="FF0000"/>
          </a:solidFill>
        </p:spPr>
        <p:txBody>
          <a:bodyPr/>
          <a:lstStyle/>
          <a:p>
            <a:fld id="{637F723A-77FC-40A0-B1B0-9768910C67E5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-36512" y="202313"/>
            <a:ext cx="4320480" cy="5040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7" name="Picture 2" descr="http://fasie.ru/local/templates/.default/markup/img/prog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9380"/>
            <a:ext cx="438523" cy="40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10253" y="260648"/>
            <a:ext cx="2999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 algn="ctr">
              <a:buNone/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ОФОРМЛЕНИЕ ДОГОВОРА</a:t>
            </a:r>
          </a:p>
        </p:txBody>
      </p:sp>
    </p:spTree>
    <p:extLst>
      <p:ext uri="{BB962C8B-B14F-4D97-AF65-F5344CB8AC3E}">
        <p14:creationId xmlns:p14="http://schemas.microsoft.com/office/powerpoint/2010/main" val="34626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1374</Words>
  <Application>Microsoft Office PowerPoint</Application>
  <PresentationFormat>Экран (4:3)</PresentationFormat>
  <Paragraphs>192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Оформление договоров для победителей программы «Старт» </vt:lpstr>
      <vt:lpstr>Программа «Старт»</vt:lpstr>
      <vt:lpstr>Программа «Старт»</vt:lpstr>
      <vt:lpstr>Заключение договора</vt:lpstr>
      <vt:lpstr>Если заявка от Физ.лица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Ovchinnikov</dc:creator>
  <cp:lastModifiedBy>Прохоренкова Анастасия Сергеевна</cp:lastModifiedBy>
  <cp:revision>66</cp:revision>
  <dcterms:created xsi:type="dcterms:W3CDTF">2016-05-06T08:59:45Z</dcterms:created>
  <dcterms:modified xsi:type="dcterms:W3CDTF">2019-01-14T13:54:25Z</dcterms:modified>
</cp:coreProperties>
</file>